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8"/>
  </p:notesMasterIdLst>
  <p:sldIdLst>
    <p:sldId id="266" r:id="rId5"/>
    <p:sldId id="267" r:id="rId6"/>
    <p:sldId id="273" r:id="rId7"/>
    <p:sldId id="275" r:id="rId8"/>
    <p:sldId id="276" r:id="rId9"/>
    <p:sldId id="277" r:id="rId10"/>
    <p:sldId id="278" r:id="rId11"/>
    <p:sldId id="283" r:id="rId12"/>
    <p:sldId id="284" r:id="rId13"/>
    <p:sldId id="282" r:id="rId14"/>
    <p:sldId id="279" r:id="rId15"/>
    <p:sldId id="281" r:id="rId16"/>
    <p:sldId id="280" r:id="rId17"/>
  </p:sldIdLst>
  <p:sldSz cx="13004800" cy="9753600"/>
  <p:notesSz cx="13004800" cy="97536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75A7"/>
    <a:srgbClr val="4C3C2A"/>
    <a:srgbClr val="D1D3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BDB789-118E-3B7F-BA4C-CD105CC792B3}" v="1743" dt="2026-03-24T23:19:54.410"/>
    <p1510:client id="{D13EF4B2-030C-3976-24A9-52C51A843B37}" v="324" dt="2026-03-25T00:00:08.326"/>
    <p1510:client id="{D4B2963E-14C5-A417-F1AF-6FDAE705094A}" v="16" dt="2026-03-23T23:49:34.718"/>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9" d="100"/>
          <a:sy n="49" d="100"/>
        </p:scale>
        <p:origin x="1188" y="60"/>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3-25T21:38:09.368"/>
    </inkml:context>
    <inkml:brush xml:id="br0">
      <inkml:brushProperty name="width" value="0.1" units="cm"/>
      <inkml:brushProperty name="height" value="0.1" units="cm"/>
      <inkml:brushProperty name="color" value="#E71224"/>
    </inkml:brush>
  </inkml:definitions>
  <inkml:trace contextRef="#ctx0" brushRef="#br0">28072 5662 16383 0 0,'0'0'0'0'0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3-25T21:38:09.369"/>
    </inkml:context>
    <inkml:brush xml:id="br0">
      <inkml:brushProperty name="width" value="0.1" units="cm"/>
      <inkml:brushProperty name="height" value="0.1" units="cm"/>
      <inkml:brushProperty name="color" value="#E71224"/>
    </inkml:brush>
  </inkml:definitions>
  <inkml:trace contextRef="#ctx0" brushRef="#br0">28006 9182 16383 0 0,'-7'0'0'0'0,"-9"0"0"0"0,-15-7 0 0 0,-9-2 0 0 0,-5 0 0 0 0,0-4 0 0 0,-1-1 0 0 0,8-4 0 0 0,-2 0 0 0 0,-3 4 0 0 0,1 4 0 0 0,0-3 0 0 0,1 1 0 0 0,0 2 0 0 0,0-4 0 0 0,-5 1 0 0 0,-10 2 0 0 0,-1-3 0 0 0,-5 0 0 0 0,9-4 0 0 0,-1 1 0 0 0,3 4 0 0 0,2 3 0 0 0,4 4 0 0 0,-5-4 0 0 0,0 0 0 0 0,2 2 0 0 0,2 1 0 0 0,2 3 0 0 0,2 2 0 0 0,1 1 0 0 0,1 1 0 0 0,1 0 0 0 0,0 0 0 0 0,-1 1 0 0 0,1-1 0 0 0,0 0 0 0 0,-1 1 0 0 0,1-1 0 0 0,-1 6 0 0 0,1 3 0 0 0,-1 7 0 0 0,0 6 0 0 0,-6 1 0 0 0,4 2 0 0 0,3 4 0 0 0,1 4 0 0 0,0 3 0 0 0,7 2 0 0 0,9 1 0 0 0,7 1 0 0 0,7 0 0 0 0,5 1 0 0 0,3-1 0 0 0,1 0 0 0 0,0 0 0 0 0,1 7 0 0 0,-1 1 0 0 0,0 0 0 0 0,7-1 0 0 0,1-3 0 0 0,0-1 0 0 0,4-2 0 0 0,1 0 0 0 0,4-9 0 0 0,0 6 0 0 0,-4 1 0 0 0,3 2 0 0 0,4 0 0 0 0,0 1 0 0 0,3-8 0 0 0,-4-3 0 0 0,3 1 0 0 0,4 1 0 0 0,3 9 0 0 0,4-3 0 0 0,-3-2 0 0 0,-2 0 0 0 0,3-6 0 0 0,-6-2 0 0 0,1-5 0 0 0,-5-1 0 0 0,8-4 0 0 0,-2 1 0 0 0,1 5 0 0 0,3-3 0 0 0,2 3 0 0 0,3-4 0 0 0,-6 1 0 0 0,0-2 0 0 0,0 1 0 0 0,2-2 0 0 0,2-5 0 0 0,2 2 0 0 0,2-1 0 0 0,0-4 0 0 0,1-3 0 0 0,0-4 0 0 0,0 5 0 0 0,0 1 0 0 0,-1 5 0 0 0,8 0 0 0 0,8-2 0 0 0,3-4 0 0 0,-3-3 0 0 0,-4-2 0 0 0,3-3 0 0 0,0-1 0 0 0,-4 0 0 0 0,-3-1 0 0 0,-2 1 0 0 0,-3-1 0 0 0,-2 1 0 0 0,0-1 0 0 0,-1 1 0 0 0,0 0 0 0 0,-7-7 0 0 0,5-2 0 0 0,-4-6 0 0 0,-1-7 0 0 0,1-1 0 0 0,2-2 0 0 0,1 3 0 0 0,1-2 0 0 0,-5-3 0 0 0,-1-5 0 0 0,7-2 0 0 0,-3-3 0 0 0,-1-2 0 0 0,2 6 0 0 0,-7 2 0 0 0,6-1 0 0 0,-3-8 0 0 0,0-4 0 0 0,1 5 0 0 0,-5 3 0 0 0,-8-6 0 0 0,1-10 0 0 0,-5-2 0 0 0,-4-6 0 0 0,-4 1 0 0 0,-4 4 0 0 0,-2 4 0 0 0,-2 4 0 0 0,-1 3 0 0 0,0 3 0 0 0,0 1 0 0 0,-6-5 0 0 0,-9-3 0 0 0,-9 1 0 0 0,-6 1 0 0 0,-5 2 0 0 0,-3 1 0 0 0,-2 9 0 0 0,0 3 0 0 0,6 0 0 0 0,3 5 0 0 0,0 7 0 0 0,-2 0 0 0 0,-1-3 0 0 0,-1 2 0 0 0,-2-3 0 0 0,5-3 0 0 0,-4 2 0 0 0,-3-2 0 0 0,-2 4 0 0 0,0 6 0 0 0,1-2 0 0 0,-7 3 0 0 0,-9 4 0 0 0,-1-3 0 0 0,3 0 0 0 0,3-3 0 0 0,5 1 0 0 0,3 3 0 0 0,2 3 0 0 0,2 5 0 0 0,0 1 0 0 0,1 3 0 0 0,1 1 0 0 0,-1 1 0 0 0,6 0 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3-25T21:38:09.370"/>
    </inkml:context>
    <inkml:brush xml:id="br0">
      <inkml:brushProperty name="width" value="0.1" units="cm"/>
      <inkml:brushProperty name="height" value="0.1" units="cm"/>
      <inkml:brushProperty name="color" value="#E71224"/>
    </inkml:brush>
  </inkml:definitions>
  <inkml:trace contextRef="#ctx0" brushRef="#br0">33057 9213 16383 0 0,'-13'0'0'0'0,"-12"0"0"0"0,-15-7 0 0 0,-13-2 0 0 0,-12 1 0 0 0,-2-6 0 0 0,-2 0 0 0 0,3-4 0 0 0,6 1 0 0 0,1 3 0 0 0,2 4 0 0 0,-1 3 0 0 0,-6-3 0 0 0,-4 0 0 0 0,9-5 0 0 0,1-1 0 0 0,-3 4 0 0 0,2 3 0 0 0,4 3 0 0 0,5-4 0 0 0,-2-1 0 0 0,0 3 0 0 0,3 1 0 0 0,2 3 0 0 0,4 2 0 0 0,1 1 0 0 0,2 0 0 0 0,0-5 0 0 0,-6-3 0 0 0,-2 1 0 0 0,0 2 0 0 0,2 1 0 0 0,2 2 0 0 0,2 2 0 0 0,0 0 0 0 0,2 1 0 0 0,1 0 0 0 0,-1 1 0 0 0,1-1 0 0 0,0 0 0 0 0,-1 1 0 0 0,1-1 0 0 0,-1 6 0 0 0,1 3 0 0 0,-1 0 0 0 0,1 5 0 0 0,-1 6 0 0 0,0 1 0 0 0,1-4 0 0 0,-1-5 0 0 0,7 3 0 0 0,9 5 0 0 0,2-1 0 0 0,-2 4 0 0 0,3 4 0 0 0,5 4 0 0 0,-2-3 0 0 0,3 1 0 0 0,4 1 0 0 0,3 4 0 0 0,3 1 0 0 0,3 3 0 0 0,2 7 0 0 0,0 4 0 0 0,1-1 0 0 0,-1-1 0 0 0,8-9 0 0 0,1-3 0 0 0,0-2 0 0 0,5-7 0 0 0,0 0 0 0 0,4-5 0 0 0,0 1 0 0 0,-4 3 0 0 0,3 5 0 0 0,-2 3 0 0 0,3-4 0 0 0,-1 1 0 0 0,4-6 0 0 0,-3 0 0 0 0,3-4 0 0 0,4 2 0 0 0,6-4 0 0 0,3-4 0 0 0,-4 2 0 0 0,0-2 0 0 0,-5 4 0 0 0,-1-2 0 0 0,3-3 0 0 0,4-3 0 0 0,3-5 0 0 0,2-2 0 0 0,2-2 0 0 0,2-1 0 0 0,0-1 0 0 0,7 1 0 0 0,2-1 0 0 0,6 0 0 0 0,1 1 0 0 0,-3 0 0 0 0,-3-1 0 0 0,-4 1 0 0 0,4 0 0 0 0,7 0 0 0 0,1 1 0 0 0,-3-1 0 0 0,-5 0 0 0 0,-3 0 0 0 0,-3 0 0 0 0,-3 0 0 0 0,6 0 0 0 0,1 0 0 0 0,0 0 0 0 0,-3 0 0 0 0,6 0 0 0 0,7 0 0 0 0,0-7 0 0 0,-2-2 0 0 0,2 0 0 0 0,5 2 0 0 0,-2 3 0 0 0,-4 1 0 0 0,-5-6 0 0 0,2 0 0 0 0,5 0 0 0 0,0 2 0 0 0,-4-4 0 0 0,-5 0 0 0 0,-3 1 0 0 0,-4 2 0 0 0,-2 4 0 0 0,-8-6 0 0 0,-9-7 0 0 0,-3-1 0 0 0,2 3 0 0 0,-2-3 0 0 0,-6-5 0 0 0,-4-5 0 0 0,-5-5 0 0 0,-3-4 0 0 0,-2-2 0 0 0,-2-1 0 0 0,0 0 0 0 0,0-1 0 0 0,-6 1 0 0 0,-3-1 0 0 0,1 1 0 0 0,-5 7 0 0 0,0 2 0 0 0,2 0 0 0 0,4-2 0 0 0,-4 5 0 0 0,-7 1 0 0 0,0-3 0 0 0,-3 5 0 0 0,-5-1 0 0 0,-5 5 0 0 0,-3-2 0 0 0,-3-3 0 0 0,-1 3 0 0 0,-1 5 0 0 0,6-1 0 0 0,9-4 0 0 0,2 2 0 0 0,5-2 0 0 0,-1 2 0 0 0,-5 6 0 0 0,3-2 0 0 0,-3 1 0 0 0,-3-2 0 0 0,-4 2 0 0 0,3-4 0 0 0,-1-5 0 0 0,-1 2 0 0 0,4 5 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635625" cy="48895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7366000" y="0"/>
            <a:ext cx="5635625" cy="488950"/>
          </a:xfrm>
          <a:prstGeom prst="rect">
            <a:avLst/>
          </a:prstGeom>
        </p:spPr>
        <p:txBody>
          <a:bodyPr vert="horz" lIns="91440" tIns="45720" rIns="91440" bIns="45720" rtlCol="0"/>
          <a:lstStyle>
            <a:lvl1pPr algn="r">
              <a:defRPr sz="1200"/>
            </a:lvl1pPr>
          </a:lstStyle>
          <a:p>
            <a:fld id="{0CAB94E3-26F2-44E5-AFFA-75AAD9A5614A}" type="datetimeFigureOut">
              <a:rPr lang="en-CA" smtClean="0"/>
              <a:t>2026-03-25</a:t>
            </a:fld>
            <a:endParaRPr lang="en-CA"/>
          </a:p>
        </p:txBody>
      </p:sp>
      <p:sp>
        <p:nvSpPr>
          <p:cNvPr id="4" name="Slide Image Placeholder 3"/>
          <p:cNvSpPr>
            <a:spLocks noGrp="1" noRot="1" noChangeAspect="1"/>
          </p:cNvSpPr>
          <p:nvPr>
            <p:ph type="sldImg" idx="2"/>
          </p:nvPr>
        </p:nvSpPr>
        <p:spPr>
          <a:xfrm>
            <a:off x="4306888" y="1219200"/>
            <a:ext cx="4391025" cy="3292475"/>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1300163" y="4694238"/>
            <a:ext cx="10404475" cy="384016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9264650"/>
            <a:ext cx="5635625" cy="48895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7366000" y="9264650"/>
            <a:ext cx="5635625" cy="488950"/>
          </a:xfrm>
          <a:prstGeom prst="rect">
            <a:avLst/>
          </a:prstGeom>
        </p:spPr>
        <p:txBody>
          <a:bodyPr vert="horz" lIns="91440" tIns="45720" rIns="91440" bIns="45720" rtlCol="0" anchor="b"/>
          <a:lstStyle>
            <a:lvl1pPr algn="r">
              <a:defRPr sz="1200"/>
            </a:lvl1pPr>
          </a:lstStyle>
          <a:p>
            <a:fld id="{E846412C-EE93-4DD8-BB4E-70A4711F929A}" type="slidenum">
              <a:rPr lang="en-CA" smtClean="0"/>
              <a:t>‹#›</a:t>
            </a:fld>
            <a:endParaRPr lang="en-CA"/>
          </a:p>
        </p:txBody>
      </p:sp>
    </p:spTree>
    <p:extLst>
      <p:ext uri="{BB962C8B-B14F-4D97-AF65-F5344CB8AC3E}">
        <p14:creationId xmlns:p14="http://schemas.microsoft.com/office/powerpoint/2010/main" val="51551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846412C-EE93-4DD8-BB4E-70A4711F929A}" type="slidenum">
              <a:rPr lang="en-CA" smtClean="0"/>
              <a:t>1</a:t>
            </a:fld>
            <a:endParaRPr lang="en-CA"/>
          </a:p>
        </p:txBody>
      </p:sp>
    </p:spTree>
    <p:extLst>
      <p:ext uri="{BB962C8B-B14F-4D97-AF65-F5344CB8AC3E}">
        <p14:creationId xmlns:p14="http://schemas.microsoft.com/office/powerpoint/2010/main" val="38409378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lytton.ca/subpage"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www.lytton.ca/subpage" TargetMode="External"/><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www.lytton.ca/subpage"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www.lytton.ca/subpage" TargetMode="External"/><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www.lytton.ca/subpage" TargetMode="External"/><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63A18F-E08D-848C-0619-BA15B49D0AD3}"/>
              </a:ext>
            </a:extLst>
          </p:cNvPr>
          <p:cNvPicPr>
            <a:picLocks noChangeAspect="1"/>
          </p:cNvPicPr>
          <p:nvPr userDrawn="1"/>
        </p:nvPicPr>
        <p:blipFill>
          <a:blip r:embed="rId2"/>
          <a:stretch>
            <a:fillRect/>
          </a:stretch>
        </p:blipFill>
        <p:spPr>
          <a:xfrm>
            <a:off x="0" y="-28953"/>
            <a:ext cx="13003895" cy="8974090"/>
          </a:xfrm>
          <a:prstGeom prst="rect">
            <a:avLst/>
          </a:prstGeom>
        </p:spPr>
      </p:pic>
      <p:sp>
        <p:nvSpPr>
          <p:cNvPr id="24" name="object 4">
            <a:extLst>
              <a:ext uri="{FF2B5EF4-FFF2-40B4-BE49-F238E27FC236}">
                <a16:creationId xmlns:a16="http://schemas.microsoft.com/office/drawing/2014/main" id="{A5F867D4-DC06-2BBD-7D01-2FE879C67D41}"/>
              </a:ext>
            </a:extLst>
          </p:cNvPr>
          <p:cNvSpPr/>
          <p:nvPr userDrawn="1"/>
        </p:nvSpPr>
        <p:spPr>
          <a:xfrm>
            <a:off x="-365" y="-28953"/>
            <a:ext cx="13003530" cy="9751198"/>
          </a:xfrm>
          <a:custGeom>
            <a:avLst/>
            <a:gdLst/>
            <a:ahLst/>
            <a:cxnLst/>
            <a:rect l="l" t="t" r="r" b="b"/>
            <a:pathLst>
              <a:path w="13003530" h="8936355">
                <a:moveTo>
                  <a:pt x="0" y="8936139"/>
                </a:moveTo>
                <a:lnTo>
                  <a:pt x="13003148" y="8936139"/>
                </a:lnTo>
                <a:lnTo>
                  <a:pt x="13003148" y="0"/>
                </a:lnTo>
                <a:lnTo>
                  <a:pt x="0" y="0"/>
                </a:lnTo>
                <a:lnTo>
                  <a:pt x="0" y="8936139"/>
                </a:lnTo>
                <a:close/>
              </a:path>
            </a:pathLst>
          </a:custGeom>
          <a:solidFill>
            <a:srgbClr val="1575A7">
              <a:alpha val="33998"/>
            </a:srgbClr>
          </a:solidFill>
        </p:spPr>
        <p:txBody>
          <a:bodyPr wrap="square" lIns="0" tIns="0" rIns="0" bIns="0" rtlCol="0"/>
          <a:lstStyle/>
          <a:p>
            <a:endParaRPr/>
          </a:p>
        </p:txBody>
      </p:sp>
      <p:sp>
        <p:nvSpPr>
          <p:cNvPr id="36" name="Text Placeholder 35">
            <a:extLst>
              <a:ext uri="{FF2B5EF4-FFF2-40B4-BE49-F238E27FC236}">
                <a16:creationId xmlns:a16="http://schemas.microsoft.com/office/drawing/2014/main" id="{6D4684E1-D642-A19A-5F23-66111DBA8493}"/>
              </a:ext>
            </a:extLst>
          </p:cNvPr>
          <p:cNvSpPr>
            <a:spLocks noGrp="1"/>
          </p:cNvSpPr>
          <p:nvPr>
            <p:ph type="body" sz="quarter" idx="10" hasCustomPrompt="1"/>
          </p:nvPr>
        </p:nvSpPr>
        <p:spPr>
          <a:xfrm>
            <a:off x="901700" y="2971800"/>
            <a:ext cx="11459724" cy="430887"/>
          </a:xfrm>
          <a:prstGeom prst="rect">
            <a:avLst/>
          </a:prstGeom>
        </p:spPr>
        <p:txBody>
          <a:bodyPr/>
          <a:lstStyle>
            <a:lvl1pPr marL="0" indent="0">
              <a:buNone/>
              <a:defRPr sz="2800" b="1" i="0" spc="380" baseline="0">
                <a:solidFill>
                  <a:schemeClr val="bg1"/>
                </a:solidFill>
                <a:latin typeface="Myriad Pro" panose="020B0503030403020204" pitchFamily="34" charset="0"/>
              </a:defRPr>
            </a:lvl1pPr>
          </a:lstStyle>
          <a:p>
            <a:pPr lvl="0"/>
            <a:r>
              <a:rPr lang="en-US"/>
              <a:t>SUB HEADING TEXT</a:t>
            </a:r>
          </a:p>
        </p:txBody>
      </p:sp>
      <p:sp>
        <p:nvSpPr>
          <p:cNvPr id="46" name="Text Placeholder 45">
            <a:extLst>
              <a:ext uri="{FF2B5EF4-FFF2-40B4-BE49-F238E27FC236}">
                <a16:creationId xmlns:a16="http://schemas.microsoft.com/office/drawing/2014/main" id="{7DC0BBB3-803F-24CB-8A27-930B713D2D8A}"/>
              </a:ext>
            </a:extLst>
          </p:cNvPr>
          <p:cNvSpPr>
            <a:spLocks noGrp="1"/>
          </p:cNvSpPr>
          <p:nvPr>
            <p:ph type="body" sz="quarter" idx="11" hasCustomPrompt="1"/>
          </p:nvPr>
        </p:nvSpPr>
        <p:spPr>
          <a:xfrm>
            <a:off x="900434" y="6500336"/>
            <a:ext cx="11460991" cy="738664"/>
          </a:xfrm>
          <a:prstGeom prst="rect">
            <a:avLst/>
          </a:prstGeom>
        </p:spPr>
        <p:txBody>
          <a:bodyPr/>
          <a:lstStyle>
            <a:lvl1pPr>
              <a:defRPr sz="4800" spc="50" baseline="0">
                <a:solidFill>
                  <a:schemeClr val="bg1"/>
                </a:solidFill>
              </a:defRPr>
            </a:lvl1pPr>
            <a:lvl2pPr>
              <a:defRPr spc="50"/>
            </a:lvl2pPr>
            <a:lvl3pPr>
              <a:defRPr spc="50"/>
            </a:lvl3pPr>
            <a:lvl4pPr>
              <a:defRPr spc="50"/>
            </a:lvl4pPr>
            <a:lvl5pPr>
              <a:defRPr spc="50"/>
            </a:lvl5pPr>
          </a:lstStyle>
          <a:p>
            <a:pPr lvl="0"/>
            <a:r>
              <a:rPr lang="en-US"/>
              <a:t>Subheading text here</a:t>
            </a:r>
          </a:p>
        </p:txBody>
      </p:sp>
      <p:sp>
        <p:nvSpPr>
          <p:cNvPr id="47" name="object 16">
            <a:extLst>
              <a:ext uri="{FF2B5EF4-FFF2-40B4-BE49-F238E27FC236}">
                <a16:creationId xmlns:a16="http://schemas.microsoft.com/office/drawing/2014/main" id="{B31A4302-E8A5-3996-1DC1-AF8CAD21A808}"/>
              </a:ext>
            </a:extLst>
          </p:cNvPr>
          <p:cNvSpPr/>
          <p:nvPr userDrawn="1"/>
        </p:nvSpPr>
        <p:spPr>
          <a:xfrm>
            <a:off x="0" y="8936139"/>
            <a:ext cx="13003530" cy="816610"/>
          </a:xfrm>
          <a:custGeom>
            <a:avLst/>
            <a:gdLst/>
            <a:ahLst/>
            <a:cxnLst/>
            <a:rect l="l" t="t" r="r" b="b"/>
            <a:pathLst>
              <a:path w="13003530" h="816609">
                <a:moveTo>
                  <a:pt x="13003199" y="0"/>
                </a:moveTo>
                <a:lnTo>
                  <a:pt x="0" y="0"/>
                </a:lnTo>
                <a:lnTo>
                  <a:pt x="0" y="816267"/>
                </a:lnTo>
                <a:lnTo>
                  <a:pt x="13003199" y="816267"/>
                </a:lnTo>
                <a:lnTo>
                  <a:pt x="13003199" y="0"/>
                </a:lnTo>
                <a:close/>
              </a:path>
            </a:pathLst>
          </a:custGeom>
          <a:solidFill>
            <a:srgbClr val="1575A7"/>
          </a:solidFill>
        </p:spPr>
        <p:txBody>
          <a:bodyPr wrap="square" lIns="0" tIns="0" rIns="0" bIns="0" rtlCol="0"/>
          <a:lstStyle/>
          <a:p>
            <a:endParaRPr/>
          </a:p>
        </p:txBody>
      </p:sp>
      <p:sp>
        <p:nvSpPr>
          <p:cNvPr id="52" name="Text Placeholder 51">
            <a:extLst>
              <a:ext uri="{FF2B5EF4-FFF2-40B4-BE49-F238E27FC236}">
                <a16:creationId xmlns:a16="http://schemas.microsoft.com/office/drawing/2014/main" id="{CC4F92F4-375F-0C1E-E419-9D2E379CF4BF}"/>
              </a:ext>
            </a:extLst>
          </p:cNvPr>
          <p:cNvSpPr>
            <a:spLocks noGrp="1"/>
          </p:cNvSpPr>
          <p:nvPr>
            <p:ph type="body" sz="quarter" idx="12" hasCustomPrompt="1"/>
          </p:nvPr>
        </p:nvSpPr>
        <p:spPr>
          <a:xfrm>
            <a:off x="900434" y="7924800"/>
            <a:ext cx="11460990" cy="446276"/>
          </a:xfrm>
          <a:prstGeom prst="rect">
            <a:avLst/>
          </a:prstGeom>
        </p:spPr>
        <p:txBody>
          <a:bodyPr/>
          <a:lstStyle>
            <a:lvl1pPr>
              <a:defRPr sz="2900" b="0">
                <a:solidFill>
                  <a:schemeClr val="bg1"/>
                </a:solidFill>
                <a:latin typeface="Myriad Pro" panose="020B0503030403020204" pitchFamily="34" charset="0"/>
              </a:defRPr>
            </a:lvl1pPr>
          </a:lstStyle>
          <a:p>
            <a:pPr lvl="0"/>
            <a:r>
              <a:rPr lang="en-US"/>
              <a:t>Date, Month YYYY</a:t>
            </a:r>
          </a:p>
        </p:txBody>
      </p:sp>
      <p:sp>
        <p:nvSpPr>
          <p:cNvPr id="53" name="object 5">
            <a:extLst>
              <a:ext uri="{FF2B5EF4-FFF2-40B4-BE49-F238E27FC236}">
                <a16:creationId xmlns:a16="http://schemas.microsoft.com/office/drawing/2014/main" id="{DE27AF80-D47B-C019-0E23-72BD0EB4816A}"/>
              </a:ext>
            </a:extLst>
          </p:cNvPr>
          <p:cNvSpPr/>
          <p:nvPr userDrawn="1"/>
        </p:nvSpPr>
        <p:spPr>
          <a:xfrm>
            <a:off x="8839080" y="0"/>
            <a:ext cx="3522345" cy="2573020"/>
          </a:xfrm>
          <a:custGeom>
            <a:avLst/>
            <a:gdLst/>
            <a:ahLst/>
            <a:cxnLst/>
            <a:rect l="l" t="t" r="r" b="b"/>
            <a:pathLst>
              <a:path w="3522345" h="2573020">
                <a:moveTo>
                  <a:pt x="3521963" y="0"/>
                </a:moveTo>
                <a:lnTo>
                  <a:pt x="0" y="0"/>
                </a:lnTo>
                <a:lnTo>
                  <a:pt x="0" y="2406808"/>
                </a:lnTo>
                <a:lnTo>
                  <a:pt x="5928" y="2450932"/>
                </a:lnTo>
                <a:lnTo>
                  <a:pt x="22660" y="2490581"/>
                </a:lnTo>
                <a:lnTo>
                  <a:pt x="48612" y="2524172"/>
                </a:lnTo>
                <a:lnTo>
                  <a:pt x="82203" y="2550124"/>
                </a:lnTo>
                <a:lnTo>
                  <a:pt x="121852" y="2566856"/>
                </a:lnTo>
                <a:lnTo>
                  <a:pt x="165976" y="2572784"/>
                </a:lnTo>
                <a:lnTo>
                  <a:pt x="3355987" y="2572784"/>
                </a:lnTo>
                <a:lnTo>
                  <a:pt x="3400111" y="2566856"/>
                </a:lnTo>
                <a:lnTo>
                  <a:pt x="3439760" y="2550124"/>
                </a:lnTo>
                <a:lnTo>
                  <a:pt x="3473351" y="2524172"/>
                </a:lnTo>
                <a:lnTo>
                  <a:pt x="3499303" y="2490581"/>
                </a:lnTo>
                <a:lnTo>
                  <a:pt x="3516035" y="2450932"/>
                </a:lnTo>
                <a:lnTo>
                  <a:pt x="3521963" y="2406808"/>
                </a:lnTo>
                <a:lnTo>
                  <a:pt x="3521963" y="0"/>
                </a:lnTo>
                <a:close/>
              </a:path>
            </a:pathLst>
          </a:custGeom>
          <a:solidFill>
            <a:srgbClr val="1575A7"/>
          </a:solidFill>
        </p:spPr>
        <p:txBody>
          <a:bodyPr wrap="square" lIns="0" tIns="0" rIns="0" bIns="0" rtlCol="0"/>
          <a:lstStyle/>
          <a:p>
            <a:endParaRPr/>
          </a:p>
        </p:txBody>
      </p:sp>
      <p:pic>
        <p:nvPicPr>
          <p:cNvPr id="54" name="Graphic 53">
            <a:extLst>
              <a:ext uri="{FF2B5EF4-FFF2-40B4-BE49-F238E27FC236}">
                <a16:creationId xmlns:a16="http://schemas.microsoft.com/office/drawing/2014/main" id="{F4CE9DAE-D200-E41E-DBA8-20B7A6008697}"/>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69400" y="609600"/>
            <a:ext cx="2952707" cy="1692000"/>
          </a:xfrm>
          <a:prstGeom prst="rect">
            <a:avLst/>
          </a:prstGeom>
        </p:spPr>
      </p:pic>
      <p:sp>
        <p:nvSpPr>
          <p:cNvPr id="56" name="object 17">
            <a:extLst>
              <a:ext uri="{FF2B5EF4-FFF2-40B4-BE49-F238E27FC236}">
                <a16:creationId xmlns:a16="http://schemas.microsoft.com/office/drawing/2014/main" id="{6F416284-0358-BBD5-3E15-394F4CE837F5}"/>
              </a:ext>
            </a:extLst>
          </p:cNvPr>
          <p:cNvSpPr txBox="1"/>
          <p:nvPr userDrawn="1"/>
        </p:nvSpPr>
        <p:spPr>
          <a:xfrm>
            <a:off x="895629" y="9086818"/>
            <a:ext cx="11465795" cy="438582"/>
          </a:xfrm>
          <a:prstGeom prst="rect">
            <a:avLst/>
          </a:prstGeom>
        </p:spPr>
        <p:txBody>
          <a:bodyPr vert="horz" wrap="square" lIns="0" tIns="0" rIns="0" bIns="0" rtlCol="0">
            <a:spAutoFit/>
          </a:bodyPr>
          <a:lstStyle/>
          <a:p>
            <a:pPr marL="12700" algn="ctr">
              <a:lnSpc>
                <a:spcPts val="3445"/>
              </a:lnSpc>
            </a:pPr>
            <a:r>
              <a:rPr sz="2850" b="1" spc="270" baseline="4385">
                <a:solidFill>
                  <a:srgbClr val="FFFFFF"/>
                </a:solidFill>
                <a:latin typeface="Myriad Pro"/>
                <a:cs typeface="Myriad Pro"/>
              </a:rPr>
              <a:t>LEARN</a:t>
            </a:r>
            <a:r>
              <a:rPr sz="2850" b="1" spc="622" baseline="4385">
                <a:solidFill>
                  <a:srgbClr val="FFFFFF"/>
                </a:solidFill>
                <a:latin typeface="Myriad Pro"/>
                <a:cs typeface="Myriad Pro"/>
              </a:rPr>
              <a:t> </a:t>
            </a:r>
            <a:r>
              <a:rPr sz="2850" b="1" spc="247" baseline="4385">
                <a:solidFill>
                  <a:srgbClr val="FFFFFF"/>
                </a:solidFill>
                <a:latin typeface="Myriad Pro"/>
                <a:cs typeface="Myriad Pro"/>
              </a:rPr>
              <a:t>MORE</a:t>
            </a:r>
            <a:r>
              <a:rPr sz="2850" b="1" spc="622" baseline="4385">
                <a:solidFill>
                  <a:srgbClr val="FFFFFF"/>
                </a:solidFill>
                <a:latin typeface="Myriad Pro"/>
                <a:cs typeface="Myriad Pro"/>
              </a:rPr>
              <a:t> </a:t>
            </a:r>
            <a:r>
              <a:rPr sz="2850" b="1" spc="104" baseline="4385">
                <a:solidFill>
                  <a:srgbClr val="FFFFFF"/>
                </a:solidFill>
                <a:latin typeface="Myriad Pro"/>
                <a:cs typeface="Myriad Pro"/>
              </a:rPr>
              <a:t>AT:</a:t>
            </a:r>
            <a:r>
              <a:rPr sz="2850" b="1" spc="630" baseline="4385">
                <a:solidFill>
                  <a:srgbClr val="FFFFFF"/>
                </a:solidFill>
                <a:latin typeface="Myriad Pro"/>
                <a:cs typeface="Myriad Pro"/>
              </a:rPr>
              <a:t> </a:t>
            </a:r>
            <a:r>
              <a:rPr sz="2900" spc="-10">
                <a:solidFill>
                  <a:srgbClr val="FFFFFF"/>
                </a:solidFill>
                <a:latin typeface="Myriad Pro"/>
                <a:cs typeface="Myriad Pro"/>
                <a:hlinkClick r:id="rId4"/>
              </a:rPr>
              <a:t>www.lytton.ca</a:t>
            </a:r>
            <a:endParaRPr sz="2900">
              <a:latin typeface="Myriad Pro"/>
              <a:cs typeface="Myriad Pro"/>
            </a:endParaRPr>
          </a:p>
        </p:txBody>
      </p:sp>
      <p:sp>
        <p:nvSpPr>
          <p:cNvPr id="63" name="Text Placeholder 62">
            <a:extLst>
              <a:ext uri="{FF2B5EF4-FFF2-40B4-BE49-F238E27FC236}">
                <a16:creationId xmlns:a16="http://schemas.microsoft.com/office/drawing/2014/main" id="{18E09636-9CB6-90FE-17E9-283E02619A1C}"/>
              </a:ext>
            </a:extLst>
          </p:cNvPr>
          <p:cNvSpPr>
            <a:spLocks noGrp="1"/>
          </p:cNvSpPr>
          <p:nvPr>
            <p:ph type="body" sz="quarter" idx="13" hasCustomPrompt="1"/>
          </p:nvPr>
        </p:nvSpPr>
        <p:spPr>
          <a:xfrm>
            <a:off x="901700" y="3733800"/>
            <a:ext cx="11459724" cy="2705869"/>
          </a:xfrm>
          <a:prstGeom prst="rect">
            <a:avLst/>
          </a:prstGeom>
        </p:spPr>
        <p:txBody>
          <a:bodyPr/>
          <a:lstStyle>
            <a:lvl1pPr marL="0" indent="0">
              <a:lnSpc>
                <a:spcPts val="10000"/>
              </a:lnSpc>
              <a:buNone/>
              <a:defRPr sz="12000" b="1" i="0">
                <a:solidFill>
                  <a:schemeClr val="bg1"/>
                </a:solidFill>
                <a:latin typeface="Myriad Pro Light" panose="020B0403030403020204" pitchFamily="34" charset="0"/>
              </a:defRPr>
            </a:lvl1pPr>
            <a:lvl2pPr>
              <a:lnSpc>
                <a:spcPts val="10000"/>
              </a:lnSpc>
              <a:defRPr/>
            </a:lvl2pPr>
            <a:lvl3pPr>
              <a:lnSpc>
                <a:spcPts val="10000"/>
              </a:lnSpc>
              <a:defRPr/>
            </a:lvl3pPr>
            <a:lvl4pPr>
              <a:lnSpc>
                <a:spcPts val="10000"/>
              </a:lnSpc>
              <a:defRPr/>
            </a:lvl4pPr>
            <a:lvl5pPr>
              <a:lnSpc>
                <a:spcPts val="10000"/>
              </a:lnSpc>
              <a:defRPr/>
            </a:lvl5pPr>
          </a:lstStyle>
          <a:p>
            <a:pPr lvl="0"/>
            <a:r>
              <a:rPr lang="en-US"/>
              <a:t>Heading </a:t>
            </a:r>
            <a:br>
              <a:rPr lang="en-US"/>
            </a:br>
            <a:r>
              <a:rPr lang="en-US"/>
              <a:t>to go here</a:t>
            </a:r>
          </a:p>
        </p:txBody>
      </p:sp>
    </p:spTree>
    <p:extLst>
      <p:ext uri="{BB962C8B-B14F-4D97-AF65-F5344CB8AC3E}">
        <p14:creationId xmlns:p14="http://schemas.microsoft.com/office/powerpoint/2010/main" val="1249287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36" name="Text Placeholder 35">
            <a:extLst>
              <a:ext uri="{FF2B5EF4-FFF2-40B4-BE49-F238E27FC236}">
                <a16:creationId xmlns:a16="http://schemas.microsoft.com/office/drawing/2014/main" id="{6D4684E1-D642-A19A-5F23-66111DBA8493}"/>
              </a:ext>
            </a:extLst>
          </p:cNvPr>
          <p:cNvSpPr>
            <a:spLocks noGrp="1"/>
          </p:cNvSpPr>
          <p:nvPr>
            <p:ph type="body" sz="quarter" idx="10" hasCustomPrompt="1"/>
          </p:nvPr>
        </p:nvSpPr>
        <p:spPr>
          <a:xfrm>
            <a:off x="901700" y="2971800"/>
            <a:ext cx="11342036" cy="430887"/>
          </a:xfrm>
          <a:prstGeom prst="rect">
            <a:avLst/>
          </a:prstGeom>
        </p:spPr>
        <p:txBody>
          <a:bodyPr/>
          <a:lstStyle>
            <a:lvl1pPr marL="0" indent="0">
              <a:buNone/>
              <a:defRPr sz="2800" b="1" i="0" spc="380" baseline="0">
                <a:solidFill>
                  <a:srgbClr val="4C3C2A"/>
                </a:solidFill>
                <a:latin typeface="Myriad Pro" panose="020B0503030403020204" pitchFamily="34" charset="0"/>
              </a:defRPr>
            </a:lvl1pPr>
          </a:lstStyle>
          <a:p>
            <a:pPr lvl="0"/>
            <a:r>
              <a:rPr lang="en-US"/>
              <a:t>SUB HEADING TEXT</a:t>
            </a:r>
          </a:p>
        </p:txBody>
      </p:sp>
      <p:sp>
        <p:nvSpPr>
          <p:cNvPr id="46" name="Text Placeholder 45">
            <a:extLst>
              <a:ext uri="{FF2B5EF4-FFF2-40B4-BE49-F238E27FC236}">
                <a16:creationId xmlns:a16="http://schemas.microsoft.com/office/drawing/2014/main" id="{7DC0BBB3-803F-24CB-8A27-930B713D2D8A}"/>
              </a:ext>
            </a:extLst>
          </p:cNvPr>
          <p:cNvSpPr>
            <a:spLocks noGrp="1"/>
          </p:cNvSpPr>
          <p:nvPr>
            <p:ph type="body" sz="quarter" idx="11" hasCustomPrompt="1"/>
          </p:nvPr>
        </p:nvSpPr>
        <p:spPr>
          <a:xfrm>
            <a:off x="900434" y="6500336"/>
            <a:ext cx="11460991" cy="738664"/>
          </a:xfrm>
          <a:prstGeom prst="rect">
            <a:avLst/>
          </a:prstGeom>
        </p:spPr>
        <p:txBody>
          <a:bodyPr/>
          <a:lstStyle>
            <a:lvl1pPr marL="0" indent="0">
              <a:buNone/>
              <a:defRPr sz="4800" spc="50" baseline="0">
                <a:solidFill>
                  <a:srgbClr val="4C3C2A"/>
                </a:solidFill>
              </a:defRPr>
            </a:lvl1pPr>
            <a:lvl2pPr>
              <a:defRPr spc="50"/>
            </a:lvl2pPr>
            <a:lvl3pPr>
              <a:defRPr spc="50"/>
            </a:lvl3pPr>
            <a:lvl4pPr>
              <a:defRPr spc="50"/>
            </a:lvl4pPr>
            <a:lvl5pPr>
              <a:defRPr spc="50"/>
            </a:lvl5pPr>
          </a:lstStyle>
          <a:p>
            <a:pPr lvl="0"/>
            <a:r>
              <a:rPr lang="en-US"/>
              <a:t>Subheading text here</a:t>
            </a:r>
          </a:p>
        </p:txBody>
      </p:sp>
      <p:sp>
        <p:nvSpPr>
          <p:cNvPr id="47" name="object 16">
            <a:extLst>
              <a:ext uri="{FF2B5EF4-FFF2-40B4-BE49-F238E27FC236}">
                <a16:creationId xmlns:a16="http://schemas.microsoft.com/office/drawing/2014/main" id="{B31A4302-E8A5-3996-1DC1-AF8CAD21A808}"/>
              </a:ext>
            </a:extLst>
          </p:cNvPr>
          <p:cNvSpPr/>
          <p:nvPr userDrawn="1"/>
        </p:nvSpPr>
        <p:spPr>
          <a:xfrm>
            <a:off x="0" y="8936139"/>
            <a:ext cx="13003530" cy="816610"/>
          </a:xfrm>
          <a:custGeom>
            <a:avLst/>
            <a:gdLst/>
            <a:ahLst/>
            <a:cxnLst/>
            <a:rect l="l" t="t" r="r" b="b"/>
            <a:pathLst>
              <a:path w="13003530" h="816609">
                <a:moveTo>
                  <a:pt x="13003199" y="0"/>
                </a:moveTo>
                <a:lnTo>
                  <a:pt x="0" y="0"/>
                </a:lnTo>
                <a:lnTo>
                  <a:pt x="0" y="816267"/>
                </a:lnTo>
                <a:lnTo>
                  <a:pt x="13003199" y="816267"/>
                </a:lnTo>
                <a:lnTo>
                  <a:pt x="13003199" y="0"/>
                </a:lnTo>
                <a:close/>
              </a:path>
            </a:pathLst>
          </a:custGeom>
          <a:solidFill>
            <a:srgbClr val="1575A7"/>
          </a:solidFill>
        </p:spPr>
        <p:txBody>
          <a:bodyPr wrap="square" lIns="0" tIns="0" rIns="0" bIns="0" rtlCol="0"/>
          <a:lstStyle/>
          <a:p>
            <a:endParaRPr/>
          </a:p>
        </p:txBody>
      </p:sp>
      <p:sp>
        <p:nvSpPr>
          <p:cNvPr id="52" name="Text Placeholder 51">
            <a:extLst>
              <a:ext uri="{FF2B5EF4-FFF2-40B4-BE49-F238E27FC236}">
                <a16:creationId xmlns:a16="http://schemas.microsoft.com/office/drawing/2014/main" id="{CC4F92F4-375F-0C1E-E419-9D2E379CF4BF}"/>
              </a:ext>
            </a:extLst>
          </p:cNvPr>
          <p:cNvSpPr>
            <a:spLocks noGrp="1"/>
          </p:cNvSpPr>
          <p:nvPr>
            <p:ph type="body" sz="quarter" idx="12" hasCustomPrompt="1"/>
          </p:nvPr>
        </p:nvSpPr>
        <p:spPr>
          <a:xfrm>
            <a:off x="900434" y="7924800"/>
            <a:ext cx="11460990" cy="446276"/>
          </a:xfrm>
          <a:prstGeom prst="rect">
            <a:avLst/>
          </a:prstGeom>
        </p:spPr>
        <p:txBody>
          <a:bodyPr/>
          <a:lstStyle>
            <a:lvl1pPr marL="0" indent="0">
              <a:buNone/>
              <a:defRPr sz="2900" b="0">
                <a:solidFill>
                  <a:schemeClr val="tx1"/>
                </a:solidFill>
                <a:latin typeface="Myriad Pro" panose="020B0503030403020204" pitchFamily="34" charset="0"/>
              </a:defRPr>
            </a:lvl1pPr>
          </a:lstStyle>
          <a:p>
            <a:pPr lvl="0"/>
            <a:r>
              <a:rPr lang="en-US"/>
              <a:t>Date, Month YYYY</a:t>
            </a:r>
          </a:p>
        </p:txBody>
      </p:sp>
      <p:sp>
        <p:nvSpPr>
          <p:cNvPr id="53" name="object 5">
            <a:extLst>
              <a:ext uri="{FF2B5EF4-FFF2-40B4-BE49-F238E27FC236}">
                <a16:creationId xmlns:a16="http://schemas.microsoft.com/office/drawing/2014/main" id="{DE27AF80-D47B-C019-0E23-72BD0EB4816A}"/>
              </a:ext>
            </a:extLst>
          </p:cNvPr>
          <p:cNvSpPr/>
          <p:nvPr userDrawn="1"/>
        </p:nvSpPr>
        <p:spPr>
          <a:xfrm>
            <a:off x="8839080" y="0"/>
            <a:ext cx="3522345" cy="2573020"/>
          </a:xfrm>
          <a:custGeom>
            <a:avLst/>
            <a:gdLst/>
            <a:ahLst/>
            <a:cxnLst/>
            <a:rect l="l" t="t" r="r" b="b"/>
            <a:pathLst>
              <a:path w="3522345" h="2573020">
                <a:moveTo>
                  <a:pt x="3521963" y="0"/>
                </a:moveTo>
                <a:lnTo>
                  <a:pt x="0" y="0"/>
                </a:lnTo>
                <a:lnTo>
                  <a:pt x="0" y="2406808"/>
                </a:lnTo>
                <a:lnTo>
                  <a:pt x="5928" y="2450932"/>
                </a:lnTo>
                <a:lnTo>
                  <a:pt x="22660" y="2490581"/>
                </a:lnTo>
                <a:lnTo>
                  <a:pt x="48612" y="2524172"/>
                </a:lnTo>
                <a:lnTo>
                  <a:pt x="82203" y="2550124"/>
                </a:lnTo>
                <a:lnTo>
                  <a:pt x="121852" y="2566856"/>
                </a:lnTo>
                <a:lnTo>
                  <a:pt x="165976" y="2572784"/>
                </a:lnTo>
                <a:lnTo>
                  <a:pt x="3355987" y="2572784"/>
                </a:lnTo>
                <a:lnTo>
                  <a:pt x="3400111" y="2566856"/>
                </a:lnTo>
                <a:lnTo>
                  <a:pt x="3439760" y="2550124"/>
                </a:lnTo>
                <a:lnTo>
                  <a:pt x="3473351" y="2524172"/>
                </a:lnTo>
                <a:lnTo>
                  <a:pt x="3499303" y="2490581"/>
                </a:lnTo>
                <a:lnTo>
                  <a:pt x="3516035" y="2450932"/>
                </a:lnTo>
                <a:lnTo>
                  <a:pt x="3521963" y="2406808"/>
                </a:lnTo>
                <a:lnTo>
                  <a:pt x="3521963" y="0"/>
                </a:lnTo>
                <a:close/>
              </a:path>
            </a:pathLst>
          </a:custGeom>
          <a:solidFill>
            <a:srgbClr val="1575A7"/>
          </a:solidFill>
        </p:spPr>
        <p:txBody>
          <a:bodyPr wrap="square" lIns="0" tIns="0" rIns="0" bIns="0" rtlCol="0"/>
          <a:lstStyle/>
          <a:p>
            <a:endParaRPr/>
          </a:p>
        </p:txBody>
      </p:sp>
      <p:pic>
        <p:nvPicPr>
          <p:cNvPr id="54" name="Graphic 53">
            <a:extLst>
              <a:ext uri="{FF2B5EF4-FFF2-40B4-BE49-F238E27FC236}">
                <a16:creationId xmlns:a16="http://schemas.microsoft.com/office/drawing/2014/main" id="{F4CE9DAE-D200-E41E-DBA8-20B7A6008697}"/>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9169400" y="609600"/>
            <a:ext cx="2952707" cy="1692000"/>
          </a:xfrm>
          <a:prstGeom prst="rect">
            <a:avLst/>
          </a:prstGeom>
        </p:spPr>
      </p:pic>
      <p:sp>
        <p:nvSpPr>
          <p:cNvPr id="56" name="object 17">
            <a:extLst>
              <a:ext uri="{FF2B5EF4-FFF2-40B4-BE49-F238E27FC236}">
                <a16:creationId xmlns:a16="http://schemas.microsoft.com/office/drawing/2014/main" id="{6F416284-0358-BBD5-3E15-394F4CE837F5}"/>
              </a:ext>
            </a:extLst>
          </p:cNvPr>
          <p:cNvSpPr txBox="1"/>
          <p:nvPr userDrawn="1"/>
        </p:nvSpPr>
        <p:spPr>
          <a:xfrm>
            <a:off x="895629" y="9086818"/>
            <a:ext cx="11465795" cy="438582"/>
          </a:xfrm>
          <a:prstGeom prst="rect">
            <a:avLst/>
          </a:prstGeom>
        </p:spPr>
        <p:txBody>
          <a:bodyPr vert="horz" wrap="square" lIns="0" tIns="0" rIns="0" bIns="0" rtlCol="0">
            <a:spAutoFit/>
          </a:bodyPr>
          <a:lstStyle/>
          <a:p>
            <a:pPr marL="12700" algn="ctr">
              <a:lnSpc>
                <a:spcPts val="3445"/>
              </a:lnSpc>
            </a:pPr>
            <a:r>
              <a:rPr sz="2850" b="1" spc="270" baseline="4385">
                <a:solidFill>
                  <a:srgbClr val="FFFFFF"/>
                </a:solidFill>
                <a:latin typeface="Myriad Pro"/>
                <a:cs typeface="Myriad Pro"/>
              </a:rPr>
              <a:t>LEARN</a:t>
            </a:r>
            <a:r>
              <a:rPr sz="2850" b="1" spc="622" baseline="4385">
                <a:solidFill>
                  <a:srgbClr val="FFFFFF"/>
                </a:solidFill>
                <a:latin typeface="Myriad Pro"/>
                <a:cs typeface="Myriad Pro"/>
              </a:rPr>
              <a:t> </a:t>
            </a:r>
            <a:r>
              <a:rPr sz="2850" b="1" spc="247" baseline="4385">
                <a:solidFill>
                  <a:srgbClr val="FFFFFF"/>
                </a:solidFill>
                <a:latin typeface="Myriad Pro"/>
                <a:cs typeface="Myriad Pro"/>
              </a:rPr>
              <a:t>MORE</a:t>
            </a:r>
            <a:r>
              <a:rPr sz="2850" b="1" spc="622" baseline="4385">
                <a:solidFill>
                  <a:srgbClr val="FFFFFF"/>
                </a:solidFill>
                <a:latin typeface="Myriad Pro"/>
                <a:cs typeface="Myriad Pro"/>
              </a:rPr>
              <a:t> </a:t>
            </a:r>
            <a:r>
              <a:rPr sz="2850" b="1" spc="104" baseline="4385">
                <a:solidFill>
                  <a:srgbClr val="FFFFFF"/>
                </a:solidFill>
                <a:latin typeface="Myriad Pro"/>
                <a:cs typeface="Myriad Pro"/>
              </a:rPr>
              <a:t>AT:</a:t>
            </a:r>
            <a:r>
              <a:rPr sz="2850" b="1" spc="630" baseline="4385">
                <a:solidFill>
                  <a:srgbClr val="FFFFFF"/>
                </a:solidFill>
                <a:latin typeface="Myriad Pro"/>
                <a:cs typeface="Myriad Pro"/>
              </a:rPr>
              <a:t> </a:t>
            </a:r>
            <a:r>
              <a:rPr sz="2900" spc="-10">
                <a:solidFill>
                  <a:srgbClr val="FFFFFF"/>
                </a:solidFill>
                <a:latin typeface="Myriad Pro"/>
                <a:cs typeface="Myriad Pro"/>
                <a:hlinkClick r:id="rId3"/>
              </a:rPr>
              <a:t>www.lytton.ca</a:t>
            </a:r>
            <a:endParaRPr sz="2900">
              <a:latin typeface="Myriad Pro"/>
              <a:cs typeface="Myriad Pro"/>
            </a:endParaRPr>
          </a:p>
        </p:txBody>
      </p:sp>
      <p:sp>
        <p:nvSpPr>
          <p:cNvPr id="4" name="Text Placeholder 62">
            <a:extLst>
              <a:ext uri="{FF2B5EF4-FFF2-40B4-BE49-F238E27FC236}">
                <a16:creationId xmlns:a16="http://schemas.microsoft.com/office/drawing/2014/main" id="{E4529512-B208-449E-E016-95F826EF22AD}"/>
              </a:ext>
            </a:extLst>
          </p:cNvPr>
          <p:cNvSpPr>
            <a:spLocks noGrp="1"/>
          </p:cNvSpPr>
          <p:nvPr>
            <p:ph type="body" sz="quarter" idx="13" hasCustomPrompt="1"/>
          </p:nvPr>
        </p:nvSpPr>
        <p:spPr>
          <a:xfrm>
            <a:off x="901700" y="3733800"/>
            <a:ext cx="11459724" cy="2705869"/>
          </a:xfrm>
          <a:prstGeom prst="rect">
            <a:avLst/>
          </a:prstGeom>
        </p:spPr>
        <p:txBody>
          <a:bodyPr/>
          <a:lstStyle>
            <a:lvl1pPr marL="0" indent="0">
              <a:lnSpc>
                <a:spcPts val="10000"/>
              </a:lnSpc>
              <a:buNone/>
              <a:defRPr sz="12000" b="1" i="0">
                <a:solidFill>
                  <a:srgbClr val="1275A7"/>
                </a:solidFill>
                <a:latin typeface="Myriad Pro Light" panose="020B0403030403020204" pitchFamily="34" charset="0"/>
              </a:defRPr>
            </a:lvl1pPr>
            <a:lvl2pPr>
              <a:lnSpc>
                <a:spcPts val="10000"/>
              </a:lnSpc>
              <a:defRPr/>
            </a:lvl2pPr>
            <a:lvl3pPr>
              <a:lnSpc>
                <a:spcPts val="10000"/>
              </a:lnSpc>
              <a:defRPr/>
            </a:lvl3pPr>
            <a:lvl4pPr>
              <a:lnSpc>
                <a:spcPts val="10000"/>
              </a:lnSpc>
              <a:defRPr/>
            </a:lvl4pPr>
            <a:lvl5pPr>
              <a:lnSpc>
                <a:spcPts val="10000"/>
              </a:lnSpc>
              <a:defRPr/>
            </a:lvl5pPr>
          </a:lstStyle>
          <a:p>
            <a:pPr lvl="0"/>
            <a:r>
              <a:rPr lang="en-US"/>
              <a:t>Heading </a:t>
            </a:r>
            <a:br>
              <a:rPr lang="en-US"/>
            </a:br>
            <a:r>
              <a:rPr lang="en-US"/>
              <a:t>to go here</a:t>
            </a:r>
          </a:p>
        </p:txBody>
      </p:sp>
    </p:spTree>
    <p:extLst>
      <p:ext uri="{BB962C8B-B14F-4D97-AF65-F5344CB8AC3E}">
        <p14:creationId xmlns:p14="http://schemas.microsoft.com/office/powerpoint/2010/main" val="1082544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id="{51EE07DF-8430-1402-192E-01A6FB586DA9}"/>
              </a:ext>
            </a:extLst>
          </p:cNvPr>
          <p:cNvSpPr>
            <a:spLocks noGrp="1"/>
          </p:cNvSpPr>
          <p:nvPr>
            <p:ph type="pic" sz="quarter" idx="15"/>
          </p:nvPr>
        </p:nvSpPr>
        <p:spPr>
          <a:xfrm>
            <a:off x="6843713" y="0"/>
            <a:ext cx="6159500" cy="8936038"/>
          </a:xfrm>
          <a:solidFill>
            <a:srgbClr val="D1D3D4"/>
          </a:solidFill>
        </p:spPr>
        <p:txBody>
          <a:bodyPr/>
          <a:lstStyle/>
          <a:p>
            <a:endParaRPr lang="en-CA"/>
          </a:p>
        </p:txBody>
      </p:sp>
      <p:sp>
        <p:nvSpPr>
          <p:cNvPr id="11" name="Text Placeholder 35">
            <a:extLst>
              <a:ext uri="{FF2B5EF4-FFF2-40B4-BE49-F238E27FC236}">
                <a16:creationId xmlns:a16="http://schemas.microsoft.com/office/drawing/2014/main" id="{28E6E122-0C4F-EB8D-1458-3994EA57DFDF}"/>
              </a:ext>
            </a:extLst>
          </p:cNvPr>
          <p:cNvSpPr>
            <a:spLocks noGrp="1"/>
          </p:cNvSpPr>
          <p:nvPr>
            <p:ph type="body" sz="quarter" idx="10" hasCustomPrompt="1"/>
          </p:nvPr>
        </p:nvSpPr>
        <p:spPr>
          <a:xfrm>
            <a:off x="831382" y="712113"/>
            <a:ext cx="5671018" cy="430887"/>
          </a:xfrm>
          <a:prstGeom prst="rect">
            <a:avLst/>
          </a:prstGeom>
        </p:spPr>
        <p:txBody>
          <a:bodyPr>
            <a:noAutofit/>
          </a:bodyPr>
          <a:lstStyle>
            <a:lvl1pPr marL="0" indent="0">
              <a:buNone/>
              <a:defRPr sz="2400" b="1" i="0" spc="300" baseline="0">
                <a:solidFill>
                  <a:srgbClr val="4C3C2A"/>
                </a:solidFill>
                <a:latin typeface="Myriad Pro" panose="020B0503030403020204" pitchFamily="34" charset="0"/>
              </a:defRPr>
            </a:lvl1pPr>
          </a:lstStyle>
          <a:p>
            <a:pPr lvl="0"/>
            <a:r>
              <a:rPr lang="en-US"/>
              <a:t>SUB HEADING TEXT</a:t>
            </a:r>
          </a:p>
        </p:txBody>
      </p:sp>
      <p:sp>
        <p:nvSpPr>
          <p:cNvPr id="12" name="Text Placeholder 62">
            <a:extLst>
              <a:ext uri="{FF2B5EF4-FFF2-40B4-BE49-F238E27FC236}">
                <a16:creationId xmlns:a16="http://schemas.microsoft.com/office/drawing/2014/main" id="{485907D8-D7A1-1F4A-568E-19CD01797173}"/>
              </a:ext>
            </a:extLst>
          </p:cNvPr>
          <p:cNvSpPr>
            <a:spLocks noGrp="1"/>
          </p:cNvSpPr>
          <p:nvPr>
            <p:ph type="body" sz="quarter" idx="13" hasCustomPrompt="1"/>
          </p:nvPr>
        </p:nvSpPr>
        <p:spPr>
          <a:xfrm>
            <a:off x="831382" y="1371601"/>
            <a:ext cx="5671018" cy="2209800"/>
          </a:xfrm>
          <a:prstGeom prst="rect">
            <a:avLst/>
          </a:prstGeom>
        </p:spPr>
        <p:txBody>
          <a:bodyPr>
            <a:normAutofit/>
          </a:bodyPr>
          <a:lstStyle>
            <a:lvl1pPr marL="0" indent="0">
              <a:lnSpc>
                <a:spcPts val="8000"/>
              </a:lnSpc>
              <a:spcAft>
                <a:spcPts val="0"/>
              </a:spcAft>
              <a:buNone/>
              <a:defRPr sz="8000" b="1" i="0">
                <a:solidFill>
                  <a:srgbClr val="1275A7"/>
                </a:solidFill>
                <a:latin typeface="Myriad Pro Light" panose="020B0403030403020204" pitchFamily="34" charset="0"/>
              </a:defRPr>
            </a:lvl1pPr>
            <a:lvl2pPr>
              <a:lnSpc>
                <a:spcPts val="10000"/>
              </a:lnSpc>
              <a:defRPr/>
            </a:lvl2pPr>
            <a:lvl3pPr>
              <a:lnSpc>
                <a:spcPts val="10000"/>
              </a:lnSpc>
              <a:defRPr/>
            </a:lvl3pPr>
            <a:lvl4pPr>
              <a:lnSpc>
                <a:spcPts val="10000"/>
              </a:lnSpc>
              <a:defRPr/>
            </a:lvl4pPr>
            <a:lvl5pPr>
              <a:lnSpc>
                <a:spcPts val="10000"/>
              </a:lnSpc>
              <a:defRPr/>
            </a:lvl5pPr>
          </a:lstStyle>
          <a:p>
            <a:pPr lvl="0"/>
            <a:r>
              <a:rPr lang="en-US"/>
              <a:t>Heading </a:t>
            </a:r>
            <a:br>
              <a:rPr lang="en-US"/>
            </a:br>
            <a:r>
              <a:rPr lang="en-US"/>
              <a:t>to go here</a:t>
            </a:r>
          </a:p>
        </p:txBody>
      </p:sp>
      <p:sp>
        <p:nvSpPr>
          <p:cNvPr id="16" name="Text Placeholder 15">
            <a:extLst>
              <a:ext uri="{FF2B5EF4-FFF2-40B4-BE49-F238E27FC236}">
                <a16:creationId xmlns:a16="http://schemas.microsoft.com/office/drawing/2014/main" id="{8BE083AF-C9C5-D6D6-C0D2-36AC0ED7C42E}"/>
              </a:ext>
            </a:extLst>
          </p:cNvPr>
          <p:cNvSpPr>
            <a:spLocks noGrp="1"/>
          </p:cNvSpPr>
          <p:nvPr>
            <p:ph type="body" sz="quarter" idx="14" hasCustomPrompt="1"/>
          </p:nvPr>
        </p:nvSpPr>
        <p:spPr>
          <a:xfrm>
            <a:off x="831382" y="3886200"/>
            <a:ext cx="5671018" cy="4838700"/>
          </a:xfrm>
          <a:prstGeom prst="rect">
            <a:avLst/>
          </a:prstGeom>
        </p:spPr>
        <p:txBody>
          <a:bodyPr/>
          <a:lstStyle>
            <a:lvl2pPr marL="457200" indent="-457200">
              <a:buFont typeface="Arial" panose="020B0604020202020204" pitchFamily="34" charset="0"/>
              <a:buChar char="•"/>
              <a:defRPr/>
            </a:lvl2pPr>
          </a:lstStyle>
          <a:p>
            <a:pPr lvl="0"/>
            <a:r>
              <a:rPr lang="en-US" err="1"/>
              <a:t>Ucidendu</a:t>
            </a:r>
            <a:r>
              <a:rPr lang="en-US"/>
              <a:t> </a:t>
            </a:r>
            <a:r>
              <a:rPr lang="en-US" err="1"/>
              <a:t>cipsant</a:t>
            </a:r>
            <a:r>
              <a:rPr lang="en-US"/>
              <a:t> </a:t>
            </a:r>
            <a:r>
              <a:rPr lang="en-US" err="1"/>
              <a:t>ipienis</a:t>
            </a:r>
            <a:r>
              <a:rPr lang="en-US"/>
              <a:t> </a:t>
            </a:r>
            <a:r>
              <a:rPr lang="en-US" err="1"/>
              <a:t>ipitem</a:t>
            </a:r>
            <a:r>
              <a:rPr lang="en-US"/>
              <a:t> </a:t>
            </a:r>
            <a:r>
              <a:rPr lang="en-US" err="1"/>
              <a:t>vendae</a:t>
            </a:r>
            <a:r>
              <a:rPr lang="en-US"/>
              <a:t>. </a:t>
            </a:r>
            <a:r>
              <a:rPr lang="en-US" err="1"/>
              <a:t>Officillaut</a:t>
            </a:r>
            <a:r>
              <a:rPr lang="en-US"/>
              <a:t> </a:t>
            </a:r>
            <a:r>
              <a:rPr lang="en-US" err="1"/>
              <a:t>quam</a:t>
            </a:r>
            <a:r>
              <a:rPr lang="en-US"/>
              <a:t> </a:t>
            </a:r>
            <a:r>
              <a:rPr lang="en-US" err="1"/>
              <a:t>voloribus</a:t>
            </a:r>
            <a:r>
              <a:rPr lang="en-US"/>
              <a:t> id </a:t>
            </a:r>
            <a:r>
              <a:rPr lang="en-US" err="1"/>
              <a:t>eosam</a:t>
            </a:r>
            <a:r>
              <a:rPr lang="en-US"/>
              <a:t>, qui de </a:t>
            </a:r>
            <a:r>
              <a:rPr lang="en-US" err="1"/>
              <a:t>laut</a:t>
            </a:r>
            <a:r>
              <a:rPr lang="en-US"/>
              <a:t> es </a:t>
            </a:r>
            <a:r>
              <a:rPr lang="en-US" err="1"/>
              <a:t>magni</a:t>
            </a:r>
            <a:r>
              <a:rPr lang="en-US"/>
              <a:t> </a:t>
            </a:r>
            <a:r>
              <a:rPr lang="en-US" err="1"/>
              <a:t>blabori</a:t>
            </a:r>
            <a:r>
              <a:rPr lang="en-US"/>
              <a:t>:</a:t>
            </a:r>
          </a:p>
          <a:p>
            <a:pPr lvl="1"/>
            <a:r>
              <a:rPr lang="en-US"/>
              <a:t>Lorem ipsum dolor sit </a:t>
            </a:r>
            <a:r>
              <a:rPr lang="en-US" err="1"/>
              <a:t>amet</a:t>
            </a:r>
            <a:endParaRPr lang="en-US"/>
          </a:p>
          <a:p>
            <a:pPr marL="457200" marR="0" lvl="1" indent="-457200" defTabSz="914400" eaLnBrk="1" fontAlgn="auto" latinLnBrk="0" hangingPunct="1">
              <a:lnSpc>
                <a:spcPct val="100000"/>
              </a:lnSpc>
              <a:spcBef>
                <a:spcPts val="0"/>
              </a:spcBef>
              <a:spcAft>
                <a:spcPts val="600"/>
              </a:spcAft>
              <a:buClr>
                <a:srgbClr val="1275A7"/>
              </a:buClr>
              <a:buSzTx/>
              <a:buFont typeface="Arial" panose="020B0604020202020204" pitchFamily="34" charset="0"/>
              <a:buChar char="•"/>
              <a:tabLst/>
              <a:defRPr/>
            </a:pPr>
            <a:r>
              <a:rPr lang="en-US"/>
              <a:t>Lorem ipsum dolor sit </a:t>
            </a:r>
            <a:r>
              <a:rPr lang="en-US" err="1"/>
              <a:t>amet</a:t>
            </a:r>
            <a:endParaRPr lang="en-US" sz="2900" spc="0">
              <a:latin typeface="Calibri" panose="020F0502020204030204" pitchFamily="34" charset="0"/>
              <a:cs typeface="Calibri" panose="020F0502020204030204" pitchFamily="34" charset="0"/>
            </a:endParaRPr>
          </a:p>
          <a:p>
            <a:pPr marL="457200" marR="0" lvl="1" indent="-457200" defTabSz="914400" eaLnBrk="1" fontAlgn="auto" latinLnBrk="0" hangingPunct="1">
              <a:lnSpc>
                <a:spcPct val="100000"/>
              </a:lnSpc>
              <a:spcBef>
                <a:spcPts val="0"/>
              </a:spcBef>
              <a:spcAft>
                <a:spcPts val="600"/>
              </a:spcAft>
              <a:buClr>
                <a:srgbClr val="1275A7"/>
              </a:buClr>
              <a:buSzTx/>
              <a:buFont typeface="Arial" panose="020B0604020202020204" pitchFamily="34" charset="0"/>
              <a:buChar char="•"/>
              <a:tabLst/>
              <a:defRPr/>
            </a:pPr>
            <a:r>
              <a:rPr lang="en-US"/>
              <a:t>Lorem ipsum dolor sit </a:t>
            </a:r>
            <a:r>
              <a:rPr lang="en-US" err="1"/>
              <a:t>amet</a:t>
            </a:r>
            <a:endParaRPr lang="en-US" sz="2900" spc="0">
              <a:latin typeface="Calibri" panose="020F0502020204030204" pitchFamily="34" charset="0"/>
              <a:cs typeface="Calibri" panose="020F0502020204030204" pitchFamily="34" charset="0"/>
            </a:endParaRPr>
          </a:p>
          <a:p>
            <a:pPr marL="457200" marR="0" lvl="1" indent="-457200" defTabSz="914400" eaLnBrk="1" fontAlgn="auto" latinLnBrk="0" hangingPunct="1">
              <a:lnSpc>
                <a:spcPct val="100000"/>
              </a:lnSpc>
              <a:spcBef>
                <a:spcPts val="0"/>
              </a:spcBef>
              <a:spcAft>
                <a:spcPts val="600"/>
              </a:spcAft>
              <a:buClr>
                <a:srgbClr val="1275A7"/>
              </a:buClr>
              <a:buSzTx/>
              <a:buFont typeface="Arial" panose="020B0604020202020204" pitchFamily="34" charset="0"/>
              <a:buChar char="•"/>
              <a:tabLst/>
              <a:defRPr/>
            </a:pPr>
            <a:r>
              <a:rPr lang="en-US"/>
              <a:t>Lorem ipsum dolor sit </a:t>
            </a:r>
            <a:r>
              <a:rPr lang="en-US" err="1"/>
              <a:t>amet</a:t>
            </a:r>
            <a:endParaRPr lang="en-US" sz="2900" spc="0">
              <a:latin typeface="Calibri" panose="020F0502020204030204" pitchFamily="34" charset="0"/>
              <a:cs typeface="Calibri" panose="020F0502020204030204" pitchFamily="34" charset="0"/>
            </a:endParaRPr>
          </a:p>
          <a:p>
            <a:pPr marL="457200" marR="0" lvl="1" indent="-457200" defTabSz="914400" eaLnBrk="1" fontAlgn="auto" latinLnBrk="0" hangingPunct="1">
              <a:lnSpc>
                <a:spcPct val="100000"/>
              </a:lnSpc>
              <a:spcBef>
                <a:spcPts val="0"/>
              </a:spcBef>
              <a:spcAft>
                <a:spcPts val="600"/>
              </a:spcAft>
              <a:buClr>
                <a:srgbClr val="1275A7"/>
              </a:buClr>
              <a:buSzTx/>
              <a:buFont typeface="Arial" panose="020B0604020202020204" pitchFamily="34" charset="0"/>
              <a:buChar char="•"/>
              <a:tabLst/>
              <a:defRPr/>
            </a:pPr>
            <a:r>
              <a:rPr lang="en-US"/>
              <a:t>Lorem ipsum dolor sit </a:t>
            </a:r>
            <a:r>
              <a:rPr lang="en-US" err="1"/>
              <a:t>amet</a:t>
            </a:r>
            <a:endParaRPr lang="en-US" sz="2900" spc="0">
              <a:latin typeface="Calibri" panose="020F0502020204030204" pitchFamily="34" charset="0"/>
              <a:cs typeface="Calibri" panose="020F0502020204030204" pitchFamily="34" charset="0"/>
            </a:endParaRPr>
          </a:p>
          <a:p>
            <a:pPr lvl="1"/>
            <a:endParaRPr lang="en-US" sz="2900" spc="0">
              <a:latin typeface="Calibri" panose="020F0502020204030204" pitchFamily="34" charset="0"/>
              <a:cs typeface="Calibri" panose="020F0502020204030204" pitchFamily="34" charset="0"/>
            </a:endParaRPr>
          </a:p>
        </p:txBody>
      </p:sp>
      <p:sp>
        <p:nvSpPr>
          <p:cNvPr id="28" name="object 16">
            <a:extLst>
              <a:ext uri="{FF2B5EF4-FFF2-40B4-BE49-F238E27FC236}">
                <a16:creationId xmlns:a16="http://schemas.microsoft.com/office/drawing/2014/main" id="{580B7E55-75E3-41F9-55DF-D2BD5C546C2C}"/>
              </a:ext>
            </a:extLst>
          </p:cNvPr>
          <p:cNvSpPr/>
          <p:nvPr userDrawn="1"/>
        </p:nvSpPr>
        <p:spPr>
          <a:xfrm>
            <a:off x="0" y="8936139"/>
            <a:ext cx="13003530" cy="816610"/>
          </a:xfrm>
          <a:custGeom>
            <a:avLst/>
            <a:gdLst/>
            <a:ahLst/>
            <a:cxnLst/>
            <a:rect l="l" t="t" r="r" b="b"/>
            <a:pathLst>
              <a:path w="13003530" h="816609">
                <a:moveTo>
                  <a:pt x="13003199" y="0"/>
                </a:moveTo>
                <a:lnTo>
                  <a:pt x="0" y="0"/>
                </a:lnTo>
                <a:lnTo>
                  <a:pt x="0" y="816267"/>
                </a:lnTo>
                <a:lnTo>
                  <a:pt x="13003199" y="816267"/>
                </a:lnTo>
                <a:lnTo>
                  <a:pt x="13003199" y="0"/>
                </a:lnTo>
                <a:close/>
              </a:path>
            </a:pathLst>
          </a:custGeom>
          <a:solidFill>
            <a:srgbClr val="1575A7"/>
          </a:solidFill>
        </p:spPr>
        <p:txBody>
          <a:bodyPr wrap="square" lIns="0" tIns="0" rIns="0" bIns="0" rtlCol="0"/>
          <a:lstStyle/>
          <a:p>
            <a:endParaRPr/>
          </a:p>
        </p:txBody>
      </p:sp>
      <p:sp>
        <p:nvSpPr>
          <p:cNvPr id="29" name="object 17">
            <a:extLst>
              <a:ext uri="{FF2B5EF4-FFF2-40B4-BE49-F238E27FC236}">
                <a16:creationId xmlns:a16="http://schemas.microsoft.com/office/drawing/2014/main" id="{1B7B622F-CBBC-26EB-B53C-A1F2C285C7EF}"/>
              </a:ext>
            </a:extLst>
          </p:cNvPr>
          <p:cNvSpPr txBox="1"/>
          <p:nvPr userDrawn="1"/>
        </p:nvSpPr>
        <p:spPr>
          <a:xfrm>
            <a:off x="895629" y="9086818"/>
            <a:ext cx="11465795" cy="438582"/>
          </a:xfrm>
          <a:prstGeom prst="rect">
            <a:avLst/>
          </a:prstGeom>
        </p:spPr>
        <p:txBody>
          <a:bodyPr vert="horz" wrap="square" lIns="0" tIns="0" rIns="0" bIns="0" rtlCol="0">
            <a:spAutoFit/>
          </a:bodyPr>
          <a:lstStyle/>
          <a:p>
            <a:pPr marL="12700" algn="ctr">
              <a:lnSpc>
                <a:spcPts val="3445"/>
              </a:lnSpc>
            </a:pPr>
            <a:r>
              <a:rPr sz="2850" b="1" spc="270" baseline="4385">
                <a:solidFill>
                  <a:srgbClr val="FFFFFF"/>
                </a:solidFill>
                <a:latin typeface="Myriad Pro"/>
                <a:cs typeface="Myriad Pro"/>
              </a:rPr>
              <a:t>LEARN</a:t>
            </a:r>
            <a:r>
              <a:rPr sz="2850" b="1" spc="622" baseline="4385">
                <a:solidFill>
                  <a:srgbClr val="FFFFFF"/>
                </a:solidFill>
                <a:latin typeface="Myriad Pro"/>
                <a:cs typeface="Myriad Pro"/>
              </a:rPr>
              <a:t> </a:t>
            </a:r>
            <a:r>
              <a:rPr sz="2850" b="1" spc="247" baseline="4385">
                <a:solidFill>
                  <a:srgbClr val="FFFFFF"/>
                </a:solidFill>
                <a:latin typeface="Myriad Pro"/>
                <a:cs typeface="Myriad Pro"/>
              </a:rPr>
              <a:t>MORE</a:t>
            </a:r>
            <a:r>
              <a:rPr sz="2850" b="1" spc="622" baseline="4385">
                <a:solidFill>
                  <a:srgbClr val="FFFFFF"/>
                </a:solidFill>
                <a:latin typeface="Myriad Pro"/>
                <a:cs typeface="Myriad Pro"/>
              </a:rPr>
              <a:t> </a:t>
            </a:r>
            <a:r>
              <a:rPr sz="2850" b="1" spc="104" baseline="4385">
                <a:solidFill>
                  <a:srgbClr val="FFFFFF"/>
                </a:solidFill>
                <a:latin typeface="Myriad Pro"/>
                <a:cs typeface="Myriad Pro"/>
              </a:rPr>
              <a:t>AT:</a:t>
            </a:r>
            <a:r>
              <a:rPr sz="2850" b="1" spc="630" baseline="4385">
                <a:solidFill>
                  <a:srgbClr val="FFFFFF"/>
                </a:solidFill>
                <a:latin typeface="Myriad Pro"/>
                <a:cs typeface="Myriad Pro"/>
              </a:rPr>
              <a:t> </a:t>
            </a:r>
            <a:r>
              <a:rPr sz="2900" spc="-10">
                <a:solidFill>
                  <a:srgbClr val="FFFFFF"/>
                </a:solidFill>
                <a:latin typeface="Myriad Pro"/>
                <a:cs typeface="Myriad Pro"/>
                <a:hlinkClick r:id="rId2"/>
              </a:rPr>
              <a:t>www.lytton.ca</a:t>
            </a:r>
            <a:endParaRPr sz="2900">
              <a:latin typeface="Myriad Pro"/>
              <a:cs typeface="Myriad Pro"/>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2 Images">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692E68F6-EFCC-86C3-8843-4BFC3A416118}"/>
              </a:ext>
            </a:extLst>
          </p:cNvPr>
          <p:cNvSpPr>
            <a:spLocks noGrp="1"/>
          </p:cNvSpPr>
          <p:nvPr>
            <p:ph type="pic" sz="quarter" idx="14"/>
          </p:nvPr>
        </p:nvSpPr>
        <p:spPr>
          <a:xfrm>
            <a:off x="890650" y="2990850"/>
            <a:ext cx="5292090" cy="5413375"/>
          </a:xfrm>
          <a:prstGeom prst="rect">
            <a:avLst/>
          </a:prstGeom>
          <a:solidFill>
            <a:srgbClr val="D1D3D4"/>
          </a:solidFill>
        </p:spPr>
        <p:txBody>
          <a:bodyPr/>
          <a:lstStyle/>
          <a:p>
            <a:endParaRPr lang="en-CA"/>
          </a:p>
        </p:txBody>
      </p:sp>
      <p:sp>
        <p:nvSpPr>
          <p:cNvPr id="14" name="Picture Placeholder 12">
            <a:extLst>
              <a:ext uri="{FF2B5EF4-FFF2-40B4-BE49-F238E27FC236}">
                <a16:creationId xmlns:a16="http://schemas.microsoft.com/office/drawing/2014/main" id="{CBC3B7D2-AAAA-AA14-4945-98252DBFD2ED}"/>
              </a:ext>
            </a:extLst>
          </p:cNvPr>
          <p:cNvSpPr>
            <a:spLocks noGrp="1"/>
          </p:cNvSpPr>
          <p:nvPr>
            <p:ph type="pic" sz="quarter" idx="15"/>
          </p:nvPr>
        </p:nvSpPr>
        <p:spPr>
          <a:xfrm>
            <a:off x="6854844" y="2990850"/>
            <a:ext cx="5292090" cy="5413375"/>
          </a:xfrm>
          <a:prstGeom prst="rect">
            <a:avLst/>
          </a:prstGeom>
          <a:solidFill>
            <a:srgbClr val="D1D3D4"/>
          </a:solidFill>
        </p:spPr>
        <p:txBody>
          <a:bodyPr/>
          <a:lstStyle/>
          <a:p>
            <a:endParaRPr lang="en-CA"/>
          </a:p>
        </p:txBody>
      </p:sp>
      <p:sp>
        <p:nvSpPr>
          <p:cNvPr id="8" name="Text Placeholder 35">
            <a:extLst>
              <a:ext uri="{FF2B5EF4-FFF2-40B4-BE49-F238E27FC236}">
                <a16:creationId xmlns:a16="http://schemas.microsoft.com/office/drawing/2014/main" id="{FCAB4B52-5ED0-5061-EC0B-E193CBAD04E9}"/>
              </a:ext>
            </a:extLst>
          </p:cNvPr>
          <p:cNvSpPr>
            <a:spLocks noGrp="1"/>
          </p:cNvSpPr>
          <p:nvPr>
            <p:ph type="body" sz="quarter" idx="10" hasCustomPrompt="1"/>
          </p:nvPr>
        </p:nvSpPr>
        <p:spPr>
          <a:xfrm>
            <a:off x="831382" y="785064"/>
            <a:ext cx="11342036" cy="430887"/>
          </a:xfrm>
          <a:prstGeom prst="rect">
            <a:avLst/>
          </a:prstGeom>
        </p:spPr>
        <p:txBody>
          <a:bodyPr>
            <a:noAutofit/>
          </a:bodyPr>
          <a:lstStyle>
            <a:lvl1pPr marL="0" indent="0">
              <a:buNone/>
              <a:defRPr sz="2400" b="1" i="0" spc="300" baseline="0">
                <a:solidFill>
                  <a:srgbClr val="4C3C2A"/>
                </a:solidFill>
                <a:latin typeface="Myriad Pro" panose="020B0503030403020204" pitchFamily="34" charset="0"/>
              </a:defRPr>
            </a:lvl1pPr>
          </a:lstStyle>
          <a:p>
            <a:pPr lvl="0"/>
            <a:r>
              <a:rPr lang="en-US"/>
              <a:t>SUB HEADING TEXT</a:t>
            </a:r>
          </a:p>
        </p:txBody>
      </p:sp>
      <p:sp>
        <p:nvSpPr>
          <p:cNvPr id="9" name="Text Placeholder 62">
            <a:extLst>
              <a:ext uri="{FF2B5EF4-FFF2-40B4-BE49-F238E27FC236}">
                <a16:creationId xmlns:a16="http://schemas.microsoft.com/office/drawing/2014/main" id="{974CBFD4-76C5-7183-6021-BCDE8F4BE0B3}"/>
              </a:ext>
            </a:extLst>
          </p:cNvPr>
          <p:cNvSpPr>
            <a:spLocks noGrp="1"/>
          </p:cNvSpPr>
          <p:nvPr>
            <p:ph type="body" sz="quarter" idx="13" hasCustomPrompt="1"/>
          </p:nvPr>
        </p:nvSpPr>
        <p:spPr>
          <a:xfrm>
            <a:off x="812710" y="1000508"/>
            <a:ext cx="11459724" cy="1990342"/>
          </a:xfrm>
          <a:prstGeom prst="rect">
            <a:avLst/>
          </a:prstGeom>
        </p:spPr>
        <p:txBody>
          <a:bodyPr>
            <a:normAutofit/>
          </a:bodyPr>
          <a:lstStyle>
            <a:lvl1pPr marL="0" indent="0">
              <a:lnSpc>
                <a:spcPts val="10000"/>
              </a:lnSpc>
              <a:buNone/>
              <a:defRPr sz="7500" b="1" i="0">
                <a:solidFill>
                  <a:srgbClr val="1275A7"/>
                </a:solidFill>
                <a:latin typeface="Myriad Pro Light" panose="020B0403030403020204" pitchFamily="34" charset="0"/>
              </a:defRPr>
            </a:lvl1pPr>
            <a:lvl2pPr>
              <a:lnSpc>
                <a:spcPts val="10000"/>
              </a:lnSpc>
              <a:defRPr/>
            </a:lvl2pPr>
            <a:lvl3pPr>
              <a:lnSpc>
                <a:spcPts val="10000"/>
              </a:lnSpc>
              <a:defRPr/>
            </a:lvl3pPr>
            <a:lvl4pPr>
              <a:lnSpc>
                <a:spcPts val="10000"/>
              </a:lnSpc>
              <a:defRPr/>
            </a:lvl4pPr>
            <a:lvl5pPr>
              <a:lnSpc>
                <a:spcPts val="10000"/>
              </a:lnSpc>
              <a:defRPr/>
            </a:lvl5pPr>
          </a:lstStyle>
          <a:p>
            <a:pPr lvl="0"/>
            <a:r>
              <a:rPr lang="en-US"/>
              <a:t>Heading to go here</a:t>
            </a:r>
          </a:p>
        </p:txBody>
      </p:sp>
      <p:sp>
        <p:nvSpPr>
          <p:cNvPr id="15" name="object 4">
            <a:extLst>
              <a:ext uri="{FF2B5EF4-FFF2-40B4-BE49-F238E27FC236}">
                <a16:creationId xmlns:a16="http://schemas.microsoft.com/office/drawing/2014/main" id="{5B83F03C-657D-A5A1-4FD3-FA32877C14CB}"/>
              </a:ext>
            </a:extLst>
          </p:cNvPr>
          <p:cNvSpPr/>
          <p:nvPr userDrawn="1"/>
        </p:nvSpPr>
        <p:spPr>
          <a:xfrm>
            <a:off x="9978145" y="0"/>
            <a:ext cx="2396490" cy="1577975"/>
          </a:xfrm>
          <a:custGeom>
            <a:avLst/>
            <a:gdLst/>
            <a:ahLst/>
            <a:cxnLst/>
            <a:rect l="l" t="t" r="r" b="b"/>
            <a:pathLst>
              <a:path w="2396490" h="1577975">
                <a:moveTo>
                  <a:pt x="2396401" y="0"/>
                </a:moveTo>
                <a:lnTo>
                  <a:pt x="0" y="0"/>
                </a:lnTo>
                <a:lnTo>
                  <a:pt x="0" y="1464506"/>
                </a:lnTo>
                <a:lnTo>
                  <a:pt x="8874" y="1508463"/>
                </a:lnTo>
                <a:lnTo>
                  <a:pt x="33075" y="1544359"/>
                </a:lnTo>
                <a:lnTo>
                  <a:pt x="68971" y="1568560"/>
                </a:lnTo>
                <a:lnTo>
                  <a:pt x="112928" y="1577435"/>
                </a:lnTo>
                <a:lnTo>
                  <a:pt x="2283472" y="1577435"/>
                </a:lnTo>
                <a:lnTo>
                  <a:pt x="2327429" y="1568560"/>
                </a:lnTo>
                <a:lnTo>
                  <a:pt x="2363325" y="1544359"/>
                </a:lnTo>
                <a:lnTo>
                  <a:pt x="2387526" y="1508463"/>
                </a:lnTo>
                <a:lnTo>
                  <a:pt x="2396401" y="1464506"/>
                </a:lnTo>
                <a:lnTo>
                  <a:pt x="2396401" y="0"/>
                </a:lnTo>
                <a:close/>
              </a:path>
            </a:pathLst>
          </a:custGeom>
          <a:solidFill>
            <a:srgbClr val="1575A7"/>
          </a:solidFill>
        </p:spPr>
        <p:txBody>
          <a:bodyPr wrap="square" lIns="0" tIns="0" rIns="0" bIns="0" rtlCol="0"/>
          <a:lstStyle/>
          <a:p>
            <a:endParaRPr/>
          </a:p>
        </p:txBody>
      </p:sp>
      <p:pic>
        <p:nvPicPr>
          <p:cNvPr id="16" name="Graphic 15">
            <a:extLst>
              <a:ext uri="{FF2B5EF4-FFF2-40B4-BE49-F238E27FC236}">
                <a16:creationId xmlns:a16="http://schemas.microsoft.com/office/drawing/2014/main" id="{1B039175-6DED-B4B7-7BB6-140556AE8AFD}"/>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213118" y="304800"/>
            <a:ext cx="2002465" cy="1147480"/>
          </a:xfrm>
          <a:prstGeom prst="rect">
            <a:avLst/>
          </a:prstGeom>
        </p:spPr>
      </p:pic>
      <p:sp>
        <p:nvSpPr>
          <p:cNvPr id="17" name="object 16">
            <a:extLst>
              <a:ext uri="{FF2B5EF4-FFF2-40B4-BE49-F238E27FC236}">
                <a16:creationId xmlns:a16="http://schemas.microsoft.com/office/drawing/2014/main" id="{54B517F6-095D-73E1-40EC-46E3017D0E43}"/>
              </a:ext>
            </a:extLst>
          </p:cNvPr>
          <p:cNvSpPr/>
          <p:nvPr userDrawn="1"/>
        </p:nvSpPr>
        <p:spPr>
          <a:xfrm>
            <a:off x="0" y="8936139"/>
            <a:ext cx="13003530" cy="816610"/>
          </a:xfrm>
          <a:custGeom>
            <a:avLst/>
            <a:gdLst/>
            <a:ahLst/>
            <a:cxnLst/>
            <a:rect l="l" t="t" r="r" b="b"/>
            <a:pathLst>
              <a:path w="13003530" h="816609">
                <a:moveTo>
                  <a:pt x="13003199" y="0"/>
                </a:moveTo>
                <a:lnTo>
                  <a:pt x="0" y="0"/>
                </a:lnTo>
                <a:lnTo>
                  <a:pt x="0" y="816267"/>
                </a:lnTo>
                <a:lnTo>
                  <a:pt x="13003199" y="816267"/>
                </a:lnTo>
                <a:lnTo>
                  <a:pt x="13003199" y="0"/>
                </a:lnTo>
                <a:close/>
              </a:path>
            </a:pathLst>
          </a:custGeom>
          <a:solidFill>
            <a:srgbClr val="1575A7"/>
          </a:solidFill>
        </p:spPr>
        <p:txBody>
          <a:bodyPr wrap="square" lIns="0" tIns="0" rIns="0" bIns="0" rtlCol="0"/>
          <a:lstStyle/>
          <a:p>
            <a:endParaRPr/>
          </a:p>
        </p:txBody>
      </p:sp>
      <p:sp>
        <p:nvSpPr>
          <p:cNvPr id="18" name="object 17">
            <a:extLst>
              <a:ext uri="{FF2B5EF4-FFF2-40B4-BE49-F238E27FC236}">
                <a16:creationId xmlns:a16="http://schemas.microsoft.com/office/drawing/2014/main" id="{04D6A75C-1608-D232-111C-1B8B414BF511}"/>
              </a:ext>
            </a:extLst>
          </p:cNvPr>
          <p:cNvSpPr txBox="1"/>
          <p:nvPr userDrawn="1"/>
        </p:nvSpPr>
        <p:spPr>
          <a:xfrm>
            <a:off x="895629" y="9086818"/>
            <a:ext cx="11465795" cy="438582"/>
          </a:xfrm>
          <a:prstGeom prst="rect">
            <a:avLst/>
          </a:prstGeom>
        </p:spPr>
        <p:txBody>
          <a:bodyPr vert="horz" wrap="square" lIns="0" tIns="0" rIns="0" bIns="0" rtlCol="0">
            <a:spAutoFit/>
          </a:bodyPr>
          <a:lstStyle/>
          <a:p>
            <a:pPr marL="12700" algn="ctr">
              <a:lnSpc>
                <a:spcPts val="3445"/>
              </a:lnSpc>
            </a:pPr>
            <a:r>
              <a:rPr sz="2850" b="1" spc="270" baseline="4385">
                <a:solidFill>
                  <a:srgbClr val="FFFFFF"/>
                </a:solidFill>
                <a:latin typeface="Myriad Pro"/>
                <a:cs typeface="Myriad Pro"/>
              </a:rPr>
              <a:t>LEARN</a:t>
            </a:r>
            <a:r>
              <a:rPr sz="2850" b="1" spc="622" baseline="4385">
                <a:solidFill>
                  <a:srgbClr val="FFFFFF"/>
                </a:solidFill>
                <a:latin typeface="Myriad Pro"/>
                <a:cs typeface="Myriad Pro"/>
              </a:rPr>
              <a:t> </a:t>
            </a:r>
            <a:r>
              <a:rPr sz="2850" b="1" spc="247" baseline="4385">
                <a:solidFill>
                  <a:srgbClr val="FFFFFF"/>
                </a:solidFill>
                <a:latin typeface="Myriad Pro"/>
                <a:cs typeface="Myriad Pro"/>
              </a:rPr>
              <a:t>MORE</a:t>
            </a:r>
            <a:r>
              <a:rPr sz="2850" b="1" spc="622" baseline="4385">
                <a:solidFill>
                  <a:srgbClr val="FFFFFF"/>
                </a:solidFill>
                <a:latin typeface="Myriad Pro"/>
                <a:cs typeface="Myriad Pro"/>
              </a:rPr>
              <a:t> </a:t>
            </a:r>
            <a:r>
              <a:rPr sz="2850" b="1" spc="104" baseline="4385">
                <a:solidFill>
                  <a:srgbClr val="FFFFFF"/>
                </a:solidFill>
                <a:latin typeface="Myriad Pro"/>
                <a:cs typeface="Myriad Pro"/>
              </a:rPr>
              <a:t>AT:</a:t>
            </a:r>
            <a:r>
              <a:rPr sz="2850" b="1" spc="630" baseline="4385">
                <a:solidFill>
                  <a:srgbClr val="FFFFFF"/>
                </a:solidFill>
                <a:latin typeface="Myriad Pro"/>
                <a:cs typeface="Myriad Pro"/>
              </a:rPr>
              <a:t> </a:t>
            </a:r>
            <a:r>
              <a:rPr sz="2900" spc="-10">
                <a:solidFill>
                  <a:srgbClr val="FFFFFF"/>
                </a:solidFill>
                <a:latin typeface="Myriad Pro"/>
                <a:cs typeface="Myriad Pro"/>
                <a:hlinkClick r:id="rId3"/>
              </a:rPr>
              <a:t>www.lytton.ca</a:t>
            </a:r>
            <a:endParaRPr sz="2900">
              <a:latin typeface="Myriad Pro"/>
              <a:cs typeface="Myriad Pro"/>
            </a:endParaRPr>
          </a:p>
        </p:txBody>
      </p:sp>
    </p:spTree>
    <p:extLst>
      <p:ext uri="{BB962C8B-B14F-4D97-AF65-F5344CB8AC3E}">
        <p14:creationId xmlns:p14="http://schemas.microsoft.com/office/powerpoint/2010/main" val="1939994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6DB5BEE4-7BB7-4BAF-41D7-FD7620DF701F}"/>
              </a:ext>
            </a:extLst>
          </p:cNvPr>
          <p:cNvSpPr/>
          <p:nvPr userDrawn="1"/>
        </p:nvSpPr>
        <p:spPr>
          <a:xfrm>
            <a:off x="0" y="635"/>
            <a:ext cx="13003530" cy="9752965"/>
          </a:xfrm>
          <a:custGeom>
            <a:avLst/>
            <a:gdLst/>
            <a:ahLst/>
            <a:cxnLst/>
            <a:rect l="l" t="t" r="r" b="b"/>
            <a:pathLst>
              <a:path w="13003530" h="9752965">
                <a:moveTo>
                  <a:pt x="13003199" y="0"/>
                </a:moveTo>
                <a:lnTo>
                  <a:pt x="0" y="0"/>
                </a:lnTo>
                <a:lnTo>
                  <a:pt x="0" y="9752393"/>
                </a:lnTo>
                <a:lnTo>
                  <a:pt x="13003199" y="9752393"/>
                </a:lnTo>
                <a:lnTo>
                  <a:pt x="13003199" y="0"/>
                </a:lnTo>
                <a:close/>
              </a:path>
            </a:pathLst>
          </a:custGeom>
          <a:solidFill>
            <a:srgbClr val="1575A7"/>
          </a:solidFill>
        </p:spPr>
        <p:txBody>
          <a:bodyPr wrap="square" lIns="0" tIns="0" rIns="0" bIns="0" rtlCol="0">
            <a:noAutofit/>
          </a:bodyPr>
          <a:lstStyle/>
          <a:p>
            <a:endParaRPr/>
          </a:p>
        </p:txBody>
      </p:sp>
      <p:sp>
        <p:nvSpPr>
          <p:cNvPr id="4" name="Text Placeholder 62">
            <a:extLst>
              <a:ext uri="{FF2B5EF4-FFF2-40B4-BE49-F238E27FC236}">
                <a16:creationId xmlns:a16="http://schemas.microsoft.com/office/drawing/2014/main" id="{E4529512-B208-449E-E016-95F826EF22AD}"/>
              </a:ext>
            </a:extLst>
          </p:cNvPr>
          <p:cNvSpPr>
            <a:spLocks noGrp="1"/>
          </p:cNvSpPr>
          <p:nvPr>
            <p:ph type="body" sz="quarter" idx="13" hasCustomPrompt="1"/>
          </p:nvPr>
        </p:nvSpPr>
        <p:spPr>
          <a:xfrm>
            <a:off x="1092200" y="4495800"/>
            <a:ext cx="11459724" cy="4433265"/>
          </a:xfrm>
          <a:prstGeom prst="rect">
            <a:avLst/>
          </a:prstGeom>
        </p:spPr>
        <p:txBody>
          <a:bodyPr anchor="t">
            <a:spAutoFit/>
          </a:bodyPr>
          <a:lstStyle>
            <a:lvl1pPr marL="0" indent="0">
              <a:lnSpc>
                <a:spcPts val="11000"/>
              </a:lnSpc>
              <a:spcAft>
                <a:spcPts val="0"/>
              </a:spcAft>
              <a:buNone/>
              <a:defRPr sz="12000" b="1" i="0">
                <a:solidFill>
                  <a:schemeClr val="bg1"/>
                </a:solidFill>
                <a:latin typeface="Myriad Pro Light" panose="020B0403030403020204" pitchFamily="34" charset="0"/>
              </a:defRPr>
            </a:lvl1pPr>
            <a:lvl2pPr>
              <a:lnSpc>
                <a:spcPts val="10000"/>
              </a:lnSpc>
              <a:defRPr/>
            </a:lvl2pPr>
            <a:lvl3pPr>
              <a:lnSpc>
                <a:spcPts val="10000"/>
              </a:lnSpc>
              <a:defRPr/>
            </a:lvl3pPr>
            <a:lvl4pPr>
              <a:lnSpc>
                <a:spcPts val="10000"/>
              </a:lnSpc>
              <a:defRPr/>
            </a:lvl4pPr>
            <a:lvl5pPr>
              <a:lnSpc>
                <a:spcPts val="10000"/>
              </a:lnSpc>
              <a:defRPr/>
            </a:lvl5pPr>
          </a:lstStyle>
          <a:p>
            <a:pPr lvl="0"/>
            <a:r>
              <a:rPr lang="en-US"/>
              <a:t>Section </a:t>
            </a:r>
            <a:br>
              <a:rPr lang="en-US"/>
            </a:br>
            <a:r>
              <a:rPr lang="en-US"/>
              <a:t>Heading</a:t>
            </a:r>
            <a:br>
              <a:rPr lang="en-US"/>
            </a:br>
            <a:r>
              <a:rPr lang="en-US"/>
              <a:t>Title Here</a:t>
            </a:r>
          </a:p>
        </p:txBody>
      </p:sp>
      <p:grpSp>
        <p:nvGrpSpPr>
          <p:cNvPr id="3" name="object 3">
            <a:extLst>
              <a:ext uri="{FF2B5EF4-FFF2-40B4-BE49-F238E27FC236}">
                <a16:creationId xmlns:a16="http://schemas.microsoft.com/office/drawing/2014/main" id="{57D22C50-634D-8220-AD8F-14E9183828F4}"/>
              </a:ext>
            </a:extLst>
          </p:cNvPr>
          <p:cNvGrpSpPr/>
          <p:nvPr userDrawn="1"/>
        </p:nvGrpSpPr>
        <p:grpSpPr>
          <a:xfrm>
            <a:off x="8848012" y="0"/>
            <a:ext cx="3522345" cy="2573020"/>
            <a:chOff x="8848012" y="0"/>
            <a:chExt cx="3522345" cy="2573020"/>
          </a:xfrm>
        </p:grpSpPr>
        <p:sp>
          <p:nvSpPr>
            <p:cNvPr id="5" name="object 4">
              <a:extLst>
                <a:ext uri="{FF2B5EF4-FFF2-40B4-BE49-F238E27FC236}">
                  <a16:creationId xmlns:a16="http://schemas.microsoft.com/office/drawing/2014/main" id="{75D5C051-D40B-02E8-DDE5-1596940CE3D8}"/>
                </a:ext>
              </a:extLst>
            </p:cNvPr>
            <p:cNvSpPr/>
            <p:nvPr/>
          </p:nvSpPr>
          <p:spPr>
            <a:xfrm>
              <a:off x="8848012" y="0"/>
              <a:ext cx="3522345" cy="2573020"/>
            </a:xfrm>
            <a:custGeom>
              <a:avLst/>
              <a:gdLst/>
              <a:ahLst/>
              <a:cxnLst/>
              <a:rect l="l" t="t" r="r" b="b"/>
              <a:pathLst>
                <a:path w="3522345" h="2573020">
                  <a:moveTo>
                    <a:pt x="3521963" y="0"/>
                  </a:moveTo>
                  <a:lnTo>
                    <a:pt x="0" y="0"/>
                  </a:lnTo>
                  <a:lnTo>
                    <a:pt x="0" y="2406808"/>
                  </a:lnTo>
                  <a:lnTo>
                    <a:pt x="5928" y="2450932"/>
                  </a:lnTo>
                  <a:lnTo>
                    <a:pt x="22660" y="2490581"/>
                  </a:lnTo>
                  <a:lnTo>
                    <a:pt x="48612" y="2524172"/>
                  </a:lnTo>
                  <a:lnTo>
                    <a:pt x="82203" y="2550124"/>
                  </a:lnTo>
                  <a:lnTo>
                    <a:pt x="121852" y="2566856"/>
                  </a:lnTo>
                  <a:lnTo>
                    <a:pt x="165976" y="2572784"/>
                  </a:lnTo>
                  <a:lnTo>
                    <a:pt x="3355987" y="2572784"/>
                  </a:lnTo>
                  <a:lnTo>
                    <a:pt x="3400111" y="2566856"/>
                  </a:lnTo>
                  <a:lnTo>
                    <a:pt x="3439760" y="2550124"/>
                  </a:lnTo>
                  <a:lnTo>
                    <a:pt x="3473351" y="2524172"/>
                  </a:lnTo>
                  <a:lnTo>
                    <a:pt x="3499303" y="2490581"/>
                  </a:lnTo>
                  <a:lnTo>
                    <a:pt x="3516035" y="2450932"/>
                  </a:lnTo>
                  <a:lnTo>
                    <a:pt x="3521963" y="2406808"/>
                  </a:lnTo>
                  <a:lnTo>
                    <a:pt x="3521963" y="0"/>
                  </a:lnTo>
                  <a:close/>
                </a:path>
              </a:pathLst>
            </a:custGeom>
            <a:solidFill>
              <a:srgbClr val="FFFFFF"/>
            </a:solidFill>
          </p:spPr>
          <p:txBody>
            <a:bodyPr wrap="square" lIns="0" tIns="0" rIns="0" bIns="0" rtlCol="0"/>
            <a:lstStyle/>
            <a:p>
              <a:endParaRPr/>
            </a:p>
          </p:txBody>
        </p:sp>
        <p:sp>
          <p:nvSpPr>
            <p:cNvPr id="6" name="object 5">
              <a:extLst>
                <a:ext uri="{FF2B5EF4-FFF2-40B4-BE49-F238E27FC236}">
                  <a16:creationId xmlns:a16="http://schemas.microsoft.com/office/drawing/2014/main" id="{6E074AF0-CEAA-ADA5-C82B-4A4B9FB21264}"/>
                </a:ext>
              </a:extLst>
            </p:cNvPr>
            <p:cNvSpPr/>
            <p:nvPr/>
          </p:nvSpPr>
          <p:spPr>
            <a:xfrm>
              <a:off x="9984715" y="728636"/>
              <a:ext cx="112395" cy="246379"/>
            </a:xfrm>
            <a:custGeom>
              <a:avLst/>
              <a:gdLst/>
              <a:ahLst/>
              <a:cxnLst/>
              <a:rect l="l" t="t" r="r" b="b"/>
              <a:pathLst>
                <a:path w="112395" h="246380">
                  <a:moveTo>
                    <a:pt x="30480" y="0"/>
                  </a:moveTo>
                  <a:lnTo>
                    <a:pt x="0" y="0"/>
                  </a:lnTo>
                  <a:lnTo>
                    <a:pt x="0" y="246037"/>
                  </a:lnTo>
                  <a:lnTo>
                    <a:pt x="30480" y="246037"/>
                  </a:lnTo>
                  <a:lnTo>
                    <a:pt x="30480" y="0"/>
                  </a:lnTo>
                  <a:close/>
                </a:path>
                <a:path w="112395" h="246380">
                  <a:moveTo>
                    <a:pt x="112255" y="0"/>
                  </a:moveTo>
                  <a:lnTo>
                    <a:pt x="81775" y="0"/>
                  </a:lnTo>
                  <a:lnTo>
                    <a:pt x="81775" y="246037"/>
                  </a:lnTo>
                  <a:lnTo>
                    <a:pt x="112255" y="246037"/>
                  </a:lnTo>
                  <a:lnTo>
                    <a:pt x="112255" y="0"/>
                  </a:lnTo>
                  <a:close/>
                </a:path>
              </a:pathLst>
            </a:custGeom>
            <a:solidFill>
              <a:srgbClr val="1575A7"/>
            </a:solidFill>
          </p:spPr>
          <p:txBody>
            <a:bodyPr wrap="square" lIns="0" tIns="0" rIns="0" bIns="0" rtlCol="0"/>
            <a:lstStyle/>
            <a:p>
              <a:endParaRPr/>
            </a:p>
          </p:txBody>
        </p:sp>
        <p:pic>
          <p:nvPicPr>
            <p:cNvPr id="7" name="object 6">
              <a:extLst>
                <a:ext uri="{FF2B5EF4-FFF2-40B4-BE49-F238E27FC236}">
                  <a16:creationId xmlns:a16="http://schemas.microsoft.com/office/drawing/2014/main" id="{C3CB27B9-EB7D-CBD5-38D3-2F22EAF58FFF}"/>
                </a:ext>
              </a:extLst>
            </p:cNvPr>
            <p:cNvPicPr/>
            <p:nvPr/>
          </p:nvPicPr>
          <p:blipFill>
            <a:blip r:embed="rId2" cstate="print"/>
            <a:stretch>
              <a:fillRect/>
            </a:stretch>
          </p:blipFill>
          <p:spPr>
            <a:xfrm>
              <a:off x="10135096" y="803136"/>
              <a:ext cx="133756" cy="175348"/>
            </a:xfrm>
            <a:prstGeom prst="rect">
              <a:avLst/>
            </a:prstGeom>
          </p:spPr>
        </p:pic>
        <p:pic>
          <p:nvPicPr>
            <p:cNvPr id="8" name="object 7">
              <a:extLst>
                <a:ext uri="{FF2B5EF4-FFF2-40B4-BE49-F238E27FC236}">
                  <a16:creationId xmlns:a16="http://schemas.microsoft.com/office/drawing/2014/main" id="{83732547-56CF-8358-DF0D-083721D48FBD}"/>
                </a:ext>
              </a:extLst>
            </p:cNvPr>
            <p:cNvPicPr/>
            <p:nvPr/>
          </p:nvPicPr>
          <p:blipFill>
            <a:blip r:embed="rId3" cstate="print"/>
            <a:stretch>
              <a:fillRect/>
            </a:stretch>
          </p:blipFill>
          <p:spPr>
            <a:xfrm>
              <a:off x="10303148" y="803140"/>
              <a:ext cx="156629" cy="243954"/>
            </a:xfrm>
            <a:prstGeom prst="rect">
              <a:avLst/>
            </a:prstGeom>
          </p:spPr>
        </p:pic>
        <p:pic>
          <p:nvPicPr>
            <p:cNvPr id="9" name="object 8">
              <a:extLst>
                <a:ext uri="{FF2B5EF4-FFF2-40B4-BE49-F238E27FC236}">
                  <a16:creationId xmlns:a16="http://schemas.microsoft.com/office/drawing/2014/main" id="{E70CB458-8191-CF28-F744-89EBEDAEA83A}"/>
                </a:ext>
              </a:extLst>
            </p:cNvPr>
            <p:cNvPicPr/>
            <p:nvPr/>
          </p:nvPicPr>
          <p:blipFill>
            <a:blip r:embed="rId4" cstate="print"/>
            <a:stretch>
              <a:fillRect/>
            </a:stretch>
          </p:blipFill>
          <p:spPr>
            <a:xfrm>
              <a:off x="10496838" y="803142"/>
              <a:ext cx="147967" cy="175348"/>
            </a:xfrm>
            <a:prstGeom prst="rect">
              <a:avLst/>
            </a:prstGeom>
          </p:spPr>
        </p:pic>
        <p:pic>
          <p:nvPicPr>
            <p:cNvPr id="10" name="object 9">
              <a:extLst>
                <a:ext uri="{FF2B5EF4-FFF2-40B4-BE49-F238E27FC236}">
                  <a16:creationId xmlns:a16="http://schemas.microsoft.com/office/drawing/2014/main" id="{7BEA8D7B-9008-823D-E0C3-AFBA594AE92A}"/>
                </a:ext>
              </a:extLst>
            </p:cNvPr>
            <p:cNvPicPr/>
            <p:nvPr/>
          </p:nvPicPr>
          <p:blipFill>
            <a:blip r:embed="rId5" cstate="print"/>
            <a:stretch>
              <a:fillRect/>
            </a:stretch>
          </p:blipFill>
          <p:spPr>
            <a:xfrm>
              <a:off x="10743891" y="724831"/>
              <a:ext cx="291754" cy="253662"/>
            </a:xfrm>
            <a:prstGeom prst="rect">
              <a:avLst/>
            </a:prstGeom>
          </p:spPr>
        </p:pic>
        <p:pic>
          <p:nvPicPr>
            <p:cNvPr id="11" name="object 10">
              <a:extLst>
                <a:ext uri="{FF2B5EF4-FFF2-40B4-BE49-F238E27FC236}">
                  <a16:creationId xmlns:a16="http://schemas.microsoft.com/office/drawing/2014/main" id="{9CDDA375-EEBB-C186-7590-FC027C28C8D5}"/>
                </a:ext>
              </a:extLst>
            </p:cNvPr>
            <p:cNvPicPr/>
            <p:nvPr/>
          </p:nvPicPr>
          <p:blipFill>
            <a:blip r:embed="rId6" cstate="print"/>
            <a:stretch>
              <a:fillRect/>
            </a:stretch>
          </p:blipFill>
          <p:spPr>
            <a:xfrm>
              <a:off x="9219533" y="740765"/>
              <a:ext cx="2869266" cy="1481736"/>
            </a:xfrm>
            <a:prstGeom prst="rect">
              <a:avLst/>
            </a:prstGeom>
          </p:spPr>
        </p:pic>
      </p:grpSp>
    </p:spTree>
    <p:extLst>
      <p:ext uri="{BB962C8B-B14F-4D97-AF65-F5344CB8AC3E}">
        <p14:creationId xmlns:p14="http://schemas.microsoft.com/office/powerpoint/2010/main" val="376762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7" name="Text Placeholder 35">
            <a:extLst>
              <a:ext uri="{FF2B5EF4-FFF2-40B4-BE49-F238E27FC236}">
                <a16:creationId xmlns:a16="http://schemas.microsoft.com/office/drawing/2014/main" id="{CB6E57BA-78F0-125E-2DA5-5EEB5691D939}"/>
              </a:ext>
            </a:extLst>
          </p:cNvPr>
          <p:cNvSpPr>
            <a:spLocks noGrp="1"/>
          </p:cNvSpPr>
          <p:nvPr>
            <p:ph type="body" sz="quarter" idx="10" hasCustomPrompt="1"/>
          </p:nvPr>
        </p:nvSpPr>
        <p:spPr>
          <a:xfrm>
            <a:off x="789217" y="698014"/>
            <a:ext cx="11342036" cy="430887"/>
          </a:xfrm>
          <a:prstGeom prst="rect">
            <a:avLst/>
          </a:prstGeom>
        </p:spPr>
        <p:txBody>
          <a:bodyPr>
            <a:noAutofit/>
          </a:bodyPr>
          <a:lstStyle>
            <a:lvl1pPr marL="0" indent="0">
              <a:buNone/>
              <a:defRPr sz="2400" b="1" i="0" spc="300" baseline="0">
                <a:solidFill>
                  <a:srgbClr val="4C3C2A"/>
                </a:solidFill>
                <a:latin typeface="Myriad Pro" panose="020B0503030403020204" pitchFamily="34" charset="0"/>
              </a:defRPr>
            </a:lvl1pPr>
          </a:lstStyle>
          <a:p>
            <a:pPr lvl="0"/>
            <a:r>
              <a:rPr lang="en-US"/>
              <a:t>H2 HEADING</a:t>
            </a:r>
          </a:p>
        </p:txBody>
      </p:sp>
      <p:sp>
        <p:nvSpPr>
          <p:cNvPr id="9" name="Text Placeholder 62">
            <a:extLst>
              <a:ext uri="{FF2B5EF4-FFF2-40B4-BE49-F238E27FC236}">
                <a16:creationId xmlns:a16="http://schemas.microsoft.com/office/drawing/2014/main" id="{5386DA9F-5C6C-DFF5-76C6-2873FC219DC8}"/>
              </a:ext>
            </a:extLst>
          </p:cNvPr>
          <p:cNvSpPr>
            <a:spLocks noGrp="1"/>
          </p:cNvSpPr>
          <p:nvPr>
            <p:ph type="body" sz="quarter" idx="13" hasCustomPrompt="1"/>
          </p:nvPr>
        </p:nvSpPr>
        <p:spPr>
          <a:xfrm>
            <a:off x="832802" y="914309"/>
            <a:ext cx="11459724" cy="1990342"/>
          </a:xfrm>
          <a:prstGeom prst="rect">
            <a:avLst/>
          </a:prstGeom>
        </p:spPr>
        <p:txBody>
          <a:bodyPr>
            <a:normAutofit/>
          </a:bodyPr>
          <a:lstStyle>
            <a:lvl1pPr marL="0" indent="0">
              <a:lnSpc>
                <a:spcPts val="10000"/>
              </a:lnSpc>
              <a:buNone/>
              <a:defRPr sz="7500" b="1" i="0">
                <a:solidFill>
                  <a:srgbClr val="1275A7"/>
                </a:solidFill>
                <a:latin typeface="Myriad Pro Light" panose="020B0403030403020204" pitchFamily="34" charset="0"/>
              </a:defRPr>
            </a:lvl1pPr>
            <a:lvl2pPr>
              <a:lnSpc>
                <a:spcPts val="10000"/>
              </a:lnSpc>
              <a:defRPr/>
            </a:lvl2pPr>
            <a:lvl3pPr>
              <a:lnSpc>
                <a:spcPts val="10000"/>
              </a:lnSpc>
              <a:defRPr/>
            </a:lvl3pPr>
            <a:lvl4pPr>
              <a:lnSpc>
                <a:spcPts val="10000"/>
              </a:lnSpc>
              <a:defRPr/>
            </a:lvl4pPr>
            <a:lvl5pPr>
              <a:lnSpc>
                <a:spcPts val="10000"/>
              </a:lnSpc>
              <a:defRPr/>
            </a:lvl5pPr>
          </a:lstStyle>
          <a:p>
            <a:pPr lvl="0"/>
            <a:r>
              <a:rPr lang="en-US"/>
              <a:t>H1 Heading</a:t>
            </a:r>
          </a:p>
        </p:txBody>
      </p:sp>
      <p:sp>
        <p:nvSpPr>
          <p:cNvPr id="10" name="object 4">
            <a:extLst>
              <a:ext uri="{FF2B5EF4-FFF2-40B4-BE49-F238E27FC236}">
                <a16:creationId xmlns:a16="http://schemas.microsoft.com/office/drawing/2014/main" id="{B4A0C3EA-9C29-CDD7-6F0B-60F71681AE27}"/>
              </a:ext>
            </a:extLst>
          </p:cNvPr>
          <p:cNvSpPr/>
          <p:nvPr userDrawn="1"/>
        </p:nvSpPr>
        <p:spPr>
          <a:xfrm>
            <a:off x="9978145" y="0"/>
            <a:ext cx="2396490" cy="1577975"/>
          </a:xfrm>
          <a:custGeom>
            <a:avLst/>
            <a:gdLst/>
            <a:ahLst/>
            <a:cxnLst/>
            <a:rect l="l" t="t" r="r" b="b"/>
            <a:pathLst>
              <a:path w="2396490" h="1577975">
                <a:moveTo>
                  <a:pt x="2396401" y="0"/>
                </a:moveTo>
                <a:lnTo>
                  <a:pt x="0" y="0"/>
                </a:lnTo>
                <a:lnTo>
                  <a:pt x="0" y="1464506"/>
                </a:lnTo>
                <a:lnTo>
                  <a:pt x="8874" y="1508463"/>
                </a:lnTo>
                <a:lnTo>
                  <a:pt x="33075" y="1544359"/>
                </a:lnTo>
                <a:lnTo>
                  <a:pt x="68971" y="1568560"/>
                </a:lnTo>
                <a:lnTo>
                  <a:pt x="112928" y="1577435"/>
                </a:lnTo>
                <a:lnTo>
                  <a:pt x="2283472" y="1577435"/>
                </a:lnTo>
                <a:lnTo>
                  <a:pt x="2327429" y="1568560"/>
                </a:lnTo>
                <a:lnTo>
                  <a:pt x="2363325" y="1544359"/>
                </a:lnTo>
                <a:lnTo>
                  <a:pt x="2387526" y="1508463"/>
                </a:lnTo>
                <a:lnTo>
                  <a:pt x="2396401" y="1464506"/>
                </a:lnTo>
                <a:lnTo>
                  <a:pt x="2396401" y="0"/>
                </a:lnTo>
                <a:close/>
              </a:path>
            </a:pathLst>
          </a:custGeom>
          <a:solidFill>
            <a:srgbClr val="1575A7"/>
          </a:solidFill>
        </p:spPr>
        <p:txBody>
          <a:bodyPr wrap="square" lIns="0" tIns="0" rIns="0" bIns="0" rtlCol="0"/>
          <a:lstStyle/>
          <a:p>
            <a:endParaRPr/>
          </a:p>
        </p:txBody>
      </p:sp>
      <p:pic>
        <p:nvPicPr>
          <p:cNvPr id="11" name="Graphic 10">
            <a:extLst>
              <a:ext uri="{FF2B5EF4-FFF2-40B4-BE49-F238E27FC236}">
                <a16:creationId xmlns:a16="http://schemas.microsoft.com/office/drawing/2014/main" id="{368AB639-1B2D-1C69-535E-DEF79ADB4C24}"/>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213118" y="304800"/>
            <a:ext cx="2002465" cy="1147480"/>
          </a:xfrm>
          <a:prstGeom prst="rect">
            <a:avLst/>
          </a:prstGeom>
        </p:spPr>
      </p:pic>
      <p:sp>
        <p:nvSpPr>
          <p:cNvPr id="15" name="object 16">
            <a:extLst>
              <a:ext uri="{FF2B5EF4-FFF2-40B4-BE49-F238E27FC236}">
                <a16:creationId xmlns:a16="http://schemas.microsoft.com/office/drawing/2014/main" id="{8BC7C307-BD86-BA2F-2553-5AEA25B05F6E}"/>
              </a:ext>
            </a:extLst>
          </p:cNvPr>
          <p:cNvSpPr/>
          <p:nvPr userDrawn="1"/>
        </p:nvSpPr>
        <p:spPr>
          <a:xfrm>
            <a:off x="0" y="8936139"/>
            <a:ext cx="13003530" cy="816610"/>
          </a:xfrm>
          <a:custGeom>
            <a:avLst/>
            <a:gdLst/>
            <a:ahLst/>
            <a:cxnLst/>
            <a:rect l="l" t="t" r="r" b="b"/>
            <a:pathLst>
              <a:path w="13003530" h="816609">
                <a:moveTo>
                  <a:pt x="13003199" y="0"/>
                </a:moveTo>
                <a:lnTo>
                  <a:pt x="0" y="0"/>
                </a:lnTo>
                <a:lnTo>
                  <a:pt x="0" y="816267"/>
                </a:lnTo>
                <a:lnTo>
                  <a:pt x="13003199" y="816267"/>
                </a:lnTo>
                <a:lnTo>
                  <a:pt x="13003199" y="0"/>
                </a:lnTo>
                <a:close/>
              </a:path>
            </a:pathLst>
          </a:custGeom>
          <a:solidFill>
            <a:srgbClr val="1575A7"/>
          </a:solidFill>
        </p:spPr>
        <p:txBody>
          <a:bodyPr wrap="square" lIns="0" tIns="0" rIns="0" bIns="0" rtlCol="0"/>
          <a:lstStyle/>
          <a:p>
            <a:endParaRPr/>
          </a:p>
        </p:txBody>
      </p:sp>
      <p:sp>
        <p:nvSpPr>
          <p:cNvPr id="16" name="object 17">
            <a:extLst>
              <a:ext uri="{FF2B5EF4-FFF2-40B4-BE49-F238E27FC236}">
                <a16:creationId xmlns:a16="http://schemas.microsoft.com/office/drawing/2014/main" id="{7A7C1AC8-12E3-E132-09BA-6C3C8E31F445}"/>
              </a:ext>
            </a:extLst>
          </p:cNvPr>
          <p:cNvSpPr txBox="1"/>
          <p:nvPr userDrawn="1"/>
        </p:nvSpPr>
        <p:spPr>
          <a:xfrm>
            <a:off x="895629" y="9086818"/>
            <a:ext cx="11465795" cy="438582"/>
          </a:xfrm>
          <a:prstGeom prst="rect">
            <a:avLst/>
          </a:prstGeom>
        </p:spPr>
        <p:txBody>
          <a:bodyPr vert="horz" wrap="square" lIns="0" tIns="0" rIns="0" bIns="0" rtlCol="0">
            <a:spAutoFit/>
          </a:bodyPr>
          <a:lstStyle/>
          <a:p>
            <a:pPr marL="12700" algn="ctr">
              <a:lnSpc>
                <a:spcPts val="3445"/>
              </a:lnSpc>
            </a:pPr>
            <a:r>
              <a:rPr sz="2850" b="1" spc="270" baseline="4385">
                <a:solidFill>
                  <a:srgbClr val="FFFFFF"/>
                </a:solidFill>
                <a:latin typeface="Myriad Pro"/>
                <a:cs typeface="Myriad Pro"/>
              </a:rPr>
              <a:t>LEARN</a:t>
            </a:r>
            <a:r>
              <a:rPr sz="2850" b="1" spc="622" baseline="4385">
                <a:solidFill>
                  <a:srgbClr val="FFFFFF"/>
                </a:solidFill>
                <a:latin typeface="Myriad Pro"/>
                <a:cs typeface="Myriad Pro"/>
              </a:rPr>
              <a:t> </a:t>
            </a:r>
            <a:r>
              <a:rPr sz="2850" b="1" spc="247" baseline="4385">
                <a:solidFill>
                  <a:srgbClr val="FFFFFF"/>
                </a:solidFill>
                <a:latin typeface="Myriad Pro"/>
                <a:cs typeface="Myriad Pro"/>
              </a:rPr>
              <a:t>MORE</a:t>
            </a:r>
            <a:r>
              <a:rPr sz="2850" b="1" spc="622" baseline="4385">
                <a:solidFill>
                  <a:srgbClr val="FFFFFF"/>
                </a:solidFill>
                <a:latin typeface="Myriad Pro"/>
                <a:cs typeface="Myriad Pro"/>
              </a:rPr>
              <a:t> </a:t>
            </a:r>
            <a:r>
              <a:rPr sz="2850" b="1" spc="104" baseline="4385">
                <a:solidFill>
                  <a:srgbClr val="FFFFFF"/>
                </a:solidFill>
                <a:latin typeface="Myriad Pro"/>
                <a:cs typeface="Myriad Pro"/>
              </a:rPr>
              <a:t>AT:</a:t>
            </a:r>
            <a:r>
              <a:rPr sz="2850" b="1" spc="630" baseline="4385">
                <a:solidFill>
                  <a:srgbClr val="FFFFFF"/>
                </a:solidFill>
                <a:latin typeface="Myriad Pro"/>
                <a:cs typeface="Myriad Pro"/>
              </a:rPr>
              <a:t> </a:t>
            </a:r>
            <a:r>
              <a:rPr sz="2900" spc="-10">
                <a:solidFill>
                  <a:srgbClr val="FFFFFF"/>
                </a:solidFill>
                <a:latin typeface="Myriad Pro"/>
                <a:cs typeface="Myriad Pro"/>
                <a:hlinkClick r:id="rId3"/>
              </a:rPr>
              <a:t>www.lytton.ca</a:t>
            </a:r>
            <a:endParaRPr sz="2900">
              <a:latin typeface="Myriad Pro"/>
              <a:cs typeface="Myriad Pro"/>
            </a:endParaRPr>
          </a:p>
        </p:txBody>
      </p:sp>
      <p:sp>
        <p:nvSpPr>
          <p:cNvPr id="17" name="Text Placeholder 35">
            <a:extLst>
              <a:ext uri="{FF2B5EF4-FFF2-40B4-BE49-F238E27FC236}">
                <a16:creationId xmlns:a16="http://schemas.microsoft.com/office/drawing/2014/main" id="{04299998-01E0-C033-E7D6-6553D2847BB5}"/>
              </a:ext>
            </a:extLst>
          </p:cNvPr>
          <p:cNvSpPr>
            <a:spLocks noGrp="1"/>
          </p:cNvSpPr>
          <p:nvPr>
            <p:ph type="body" sz="quarter" idx="14" hasCustomPrompt="1"/>
          </p:nvPr>
        </p:nvSpPr>
        <p:spPr>
          <a:xfrm>
            <a:off x="829962" y="2334232"/>
            <a:ext cx="11342036" cy="485168"/>
          </a:xfrm>
          <a:prstGeom prst="rect">
            <a:avLst/>
          </a:prstGeom>
        </p:spPr>
        <p:txBody>
          <a:bodyPr>
            <a:noAutofit/>
          </a:bodyPr>
          <a:lstStyle>
            <a:lvl1pPr marL="0" indent="0">
              <a:buNone/>
              <a:defRPr sz="4200" b="1" i="0" spc="0" baseline="0">
                <a:solidFill>
                  <a:srgbClr val="4C3C2A"/>
                </a:solidFill>
                <a:latin typeface="Myriad Pro Light" panose="020B0403030403020204" pitchFamily="34" charset="0"/>
              </a:defRPr>
            </a:lvl1pPr>
          </a:lstStyle>
          <a:p>
            <a:pPr lvl="0"/>
            <a:r>
              <a:rPr lang="en-US"/>
              <a:t>H3 Heading</a:t>
            </a:r>
          </a:p>
        </p:txBody>
      </p:sp>
      <p:sp>
        <p:nvSpPr>
          <p:cNvPr id="26" name="Text Placeholder 25">
            <a:extLst>
              <a:ext uri="{FF2B5EF4-FFF2-40B4-BE49-F238E27FC236}">
                <a16:creationId xmlns:a16="http://schemas.microsoft.com/office/drawing/2014/main" id="{16381871-FFB3-C30C-E029-65C329969514}"/>
              </a:ext>
            </a:extLst>
          </p:cNvPr>
          <p:cNvSpPr>
            <a:spLocks noGrp="1"/>
          </p:cNvSpPr>
          <p:nvPr>
            <p:ph type="body" sz="quarter" idx="15" hasCustomPrompt="1"/>
          </p:nvPr>
        </p:nvSpPr>
        <p:spPr>
          <a:xfrm>
            <a:off x="822855" y="3313381"/>
            <a:ext cx="11531600" cy="2684517"/>
          </a:xfrm>
          <a:prstGeom prst="rect">
            <a:avLst/>
          </a:prstGeom>
        </p:spPr>
        <p:txBody>
          <a:bodyPr>
            <a:spAutoFit/>
          </a:bodyPr>
          <a:lstStyle>
            <a:lvl1pPr marL="0" indent="0">
              <a:lnSpc>
                <a:spcPts val="3200"/>
              </a:lnSpc>
              <a:spcBef>
                <a:spcPts val="0"/>
              </a:spcBef>
              <a:spcAft>
                <a:spcPts val="900"/>
              </a:spcAft>
              <a:buFontTx/>
              <a:buNone/>
              <a:defRPr sz="2400"/>
            </a:lvl1pPr>
            <a:lvl2pPr marL="0" indent="-457200">
              <a:lnSpc>
                <a:spcPts val="3200"/>
              </a:lnSpc>
              <a:spcAft>
                <a:spcPts val="0"/>
              </a:spcAft>
              <a:buFont typeface="Arial" panose="020B0604020202020204" pitchFamily="34" charset="0"/>
              <a:buChar char="•"/>
              <a:defRPr sz="2400"/>
            </a:lvl2pPr>
            <a:lvl3pPr marL="457200" indent="0">
              <a:buNone/>
              <a:defRPr/>
            </a:lvl3pPr>
          </a:lstStyle>
          <a:p>
            <a:pPr lvl="0"/>
            <a:r>
              <a:rPr lang="en-US"/>
              <a:t>Body text </a:t>
            </a:r>
            <a:r>
              <a:rPr lang="en-US" err="1"/>
              <a:t>Ucidendu</a:t>
            </a:r>
            <a:r>
              <a:rPr lang="en-US"/>
              <a:t> </a:t>
            </a:r>
            <a:r>
              <a:rPr lang="en-US" err="1"/>
              <a:t>cipsant</a:t>
            </a:r>
            <a:r>
              <a:rPr lang="en-US"/>
              <a:t> </a:t>
            </a:r>
            <a:r>
              <a:rPr lang="en-US" err="1"/>
              <a:t>ipienis</a:t>
            </a:r>
            <a:r>
              <a:rPr lang="en-US"/>
              <a:t> </a:t>
            </a:r>
            <a:r>
              <a:rPr lang="en-US" err="1"/>
              <a:t>ipitem</a:t>
            </a:r>
            <a:r>
              <a:rPr lang="en-US"/>
              <a:t> </a:t>
            </a:r>
            <a:r>
              <a:rPr lang="en-US" err="1"/>
              <a:t>vendae</a:t>
            </a:r>
            <a:r>
              <a:rPr lang="en-US"/>
              <a:t>. </a:t>
            </a:r>
            <a:r>
              <a:rPr lang="en-US" err="1"/>
              <a:t>Officillaut</a:t>
            </a:r>
            <a:r>
              <a:rPr lang="en-US"/>
              <a:t> </a:t>
            </a:r>
            <a:r>
              <a:rPr lang="en-US" err="1"/>
              <a:t>quam</a:t>
            </a:r>
            <a:r>
              <a:rPr lang="en-US"/>
              <a:t> </a:t>
            </a:r>
            <a:r>
              <a:rPr lang="en-US" err="1"/>
              <a:t>voloribus</a:t>
            </a:r>
            <a:r>
              <a:rPr lang="en-US"/>
              <a:t> id </a:t>
            </a:r>
            <a:r>
              <a:rPr lang="en-US" err="1"/>
              <a:t>eosam</a:t>
            </a:r>
            <a:r>
              <a:rPr lang="en-US"/>
              <a:t>, qui de </a:t>
            </a:r>
            <a:r>
              <a:rPr lang="en-US" err="1"/>
              <a:t>laut</a:t>
            </a:r>
            <a:r>
              <a:rPr lang="en-US"/>
              <a:t> es </a:t>
            </a:r>
            <a:r>
              <a:rPr lang="en-US" err="1"/>
              <a:t>magni</a:t>
            </a:r>
            <a:r>
              <a:rPr lang="en-US"/>
              <a:t> </a:t>
            </a:r>
            <a:r>
              <a:rPr lang="en-US" err="1"/>
              <a:t>blabori</a:t>
            </a:r>
            <a:r>
              <a:rPr lang="en-US"/>
              <a:t>. </a:t>
            </a:r>
            <a:r>
              <a:rPr lang="en-US" err="1"/>
              <a:t>Nrerum</a:t>
            </a:r>
            <a:r>
              <a:rPr lang="en-US"/>
              <a:t> con net </a:t>
            </a:r>
            <a:r>
              <a:rPr lang="en-US" err="1"/>
              <a:t>eversperunto</a:t>
            </a:r>
            <a:r>
              <a:rPr lang="en-US"/>
              <a:t> </a:t>
            </a:r>
            <a:r>
              <a:rPr lang="en-US" err="1"/>
              <a:t>tem</a:t>
            </a:r>
            <a:r>
              <a:rPr lang="en-US"/>
              <a:t> </a:t>
            </a:r>
            <a:r>
              <a:rPr lang="en-US" err="1"/>
              <a:t>idicipis</a:t>
            </a:r>
            <a:r>
              <a:rPr lang="en-US"/>
              <a:t> rem </a:t>
            </a:r>
            <a:r>
              <a:rPr lang="en-US" err="1"/>
              <a:t>asitatus</a:t>
            </a:r>
            <a:r>
              <a:rPr lang="en-US"/>
              <a:t>, </a:t>
            </a:r>
            <a:r>
              <a:rPr lang="en-US" err="1"/>
              <a:t>Nrerum</a:t>
            </a:r>
            <a:r>
              <a:rPr lang="en-US"/>
              <a:t> con net </a:t>
            </a:r>
            <a:r>
              <a:rPr lang="en-US" err="1"/>
              <a:t>eversperunto</a:t>
            </a:r>
            <a:r>
              <a:rPr lang="en-US"/>
              <a:t> </a:t>
            </a:r>
            <a:r>
              <a:rPr lang="en-US" err="1"/>
              <a:t>utemquam</a:t>
            </a:r>
            <a:r>
              <a:rPr lang="en-US"/>
              <a:t> sit, </a:t>
            </a:r>
            <a:r>
              <a:rPr lang="en-US" err="1"/>
              <a:t>volesed</a:t>
            </a:r>
            <a:r>
              <a:rPr lang="en-US"/>
              <a:t> </a:t>
            </a:r>
            <a:r>
              <a:rPr lang="en-US" err="1"/>
              <a:t>ut</a:t>
            </a:r>
            <a:r>
              <a:rPr lang="en-US"/>
              <a:t> </a:t>
            </a:r>
            <a:r>
              <a:rPr lang="en-US" err="1"/>
              <a:t>maximenisque</a:t>
            </a:r>
            <a:r>
              <a:rPr lang="en-US"/>
              <a:t> maxi.</a:t>
            </a:r>
          </a:p>
          <a:p>
            <a:pPr lvl="1"/>
            <a:r>
              <a:rPr lang="en-US"/>
              <a:t>Lorem ipsum dolor sit </a:t>
            </a:r>
            <a:r>
              <a:rPr lang="en-US" err="1"/>
              <a:t>amet</a:t>
            </a:r>
            <a:endParaRPr lang="en-US"/>
          </a:p>
          <a:p>
            <a:pPr marL="0" marR="0" lvl="1" indent="-457200" defTabSz="914400" eaLnBrk="1" fontAlgn="auto" latinLnBrk="0" hangingPunct="0">
              <a:lnSpc>
                <a:spcPct val="100000"/>
              </a:lnSpc>
              <a:spcBef>
                <a:spcPts val="0"/>
              </a:spcBef>
              <a:spcAft>
                <a:spcPts val="600"/>
              </a:spcAft>
              <a:buClr>
                <a:srgbClr val="1275A7"/>
              </a:buClr>
              <a:buSzTx/>
              <a:buFont typeface="Arial" panose="020B0604020202020204" pitchFamily="34" charset="0"/>
              <a:buChar char="•"/>
              <a:tabLst/>
              <a:defRPr/>
            </a:pPr>
            <a:r>
              <a:rPr lang="en-US"/>
              <a:t>Lorem ipsum dolor sit </a:t>
            </a:r>
            <a:r>
              <a:rPr lang="en-US" err="1"/>
              <a:t>amet</a:t>
            </a:r>
            <a:endParaRPr lang="en-US"/>
          </a:p>
          <a:p>
            <a:pPr lvl="1"/>
            <a:endParaRPr lang="en-US"/>
          </a:p>
        </p:txBody>
      </p:sp>
      <p:sp>
        <p:nvSpPr>
          <p:cNvPr id="27" name="Text Placeholder 25">
            <a:extLst>
              <a:ext uri="{FF2B5EF4-FFF2-40B4-BE49-F238E27FC236}">
                <a16:creationId xmlns:a16="http://schemas.microsoft.com/office/drawing/2014/main" id="{385157D7-142C-16F1-E529-1BD85357752C}"/>
              </a:ext>
            </a:extLst>
          </p:cNvPr>
          <p:cNvSpPr>
            <a:spLocks noGrp="1"/>
          </p:cNvSpPr>
          <p:nvPr>
            <p:ph type="body" sz="quarter" idx="16" hasCustomPrompt="1"/>
          </p:nvPr>
        </p:nvSpPr>
        <p:spPr>
          <a:xfrm>
            <a:off x="822855" y="5817336"/>
            <a:ext cx="11531600" cy="2998257"/>
          </a:xfrm>
          <a:prstGeom prst="rect">
            <a:avLst/>
          </a:prstGeom>
        </p:spPr>
        <p:txBody>
          <a:bodyPr>
            <a:spAutoFit/>
          </a:bodyPr>
          <a:lstStyle>
            <a:lvl1pPr marL="0" indent="0">
              <a:lnSpc>
                <a:spcPts val="3200"/>
              </a:lnSpc>
              <a:spcBef>
                <a:spcPts val="0"/>
              </a:spcBef>
              <a:spcAft>
                <a:spcPts val="900"/>
              </a:spcAft>
              <a:buClrTx/>
              <a:buFontTx/>
              <a:buNone/>
              <a:defRPr sz="2400"/>
            </a:lvl1pPr>
            <a:lvl2pPr marL="457200" indent="-457200">
              <a:lnSpc>
                <a:spcPct val="100000"/>
              </a:lnSpc>
              <a:spcAft>
                <a:spcPts val="0"/>
              </a:spcAft>
              <a:buClrTx/>
              <a:buFont typeface="+mj-lt"/>
              <a:buAutoNum type="arabicPeriod"/>
              <a:defRPr sz="2400"/>
            </a:lvl2pPr>
            <a:lvl3pPr marL="457200" indent="0">
              <a:buNone/>
              <a:defRPr/>
            </a:lvl3pPr>
          </a:lstStyle>
          <a:p>
            <a:pPr lvl="0"/>
            <a:r>
              <a:rPr lang="en-US" err="1"/>
              <a:t>Ucidendu</a:t>
            </a:r>
            <a:r>
              <a:rPr lang="en-US"/>
              <a:t> </a:t>
            </a:r>
            <a:r>
              <a:rPr lang="en-US" err="1"/>
              <a:t>cipsant</a:t>
            </a:r>
            <a:r>
              <a:rPr lang="en-US"/>
              <a:t> </a:t>
            </a:r>
            <a:r>
              <a:rPr lang="en-US" err="1"/>
              <a:t>ipienis</a:t>
            </a:r>
            <a:r>
              <a:rPr lang="en-US"/>
              <a:t> </a:t>
            </a:r>
            <a:r>
              <a:rPr lang="en-US" err="1"/>
              <a:t>ipitem</a:t>
            </a:r>
            <a:r>
              <a:rPr lang="en-US"/>
              <a:t> </a:t>
            </a:r>
            <a:r>
              <a:rPr lang="en-US" err="1"/>
              <a:t>vendae</a:t>
            </a:r>
            <a:r>
              <a:rPr lang="en-US"/>
              <a:t>. </a:t>
            </a:r>
            <a:r>
              <a:rPr lang="en-US" err="1"/>
              <a:t>Officillaut</a:t>
            </a:r>
            <a:r>
              <a:rPr lang="en-US"/>
              <a:t> </a:t>
            </a:r>
            <a:r>
              <a:rPr lang="en-US" err="1"/>
              <a:t>quam</a:t>
            </a:r>
            <a:r>
              <a:rPr lang="en-US"/>
              <a:t> </a:t>
            </a:r>
            <a:r>
              <a:rPr lang="en-US" err="1"/>
              <a:t>voloribus</a:t>
            </a:r>
            <a:r>
              <a:rPr lang="en-US"/>
              <a:t> id </a:t>
            </a:r>
            <a:r>
              <a:rPr lang="en-US" err="1"/>
              <a:t>eosam</a:t>
            </a:r>
            <a:r>
              <a:rPr lang="en-US"/>
              <a:t>, qui de </a:t>
            </a:r>
            <a:r>
              <a:rPr lang="en-US" err="1"/>
              <a:t>laut</a:t>
            </a:r>
            <a:r>
              <a:rPr lang="en-US"/>
              <a:t> es </a:t>
            </a:r>
            <a:r>
              <a:rPr lang="en-US" err="1"/>
              <a:t>magni</a:t>
            </a:r>
            <a:r>
              <a:rPr lang="en-US"/>
              <a:t> </a:t>
            </a:r>
            <a:r>
              <a:rPr lang="en-US" err="1"/>
              <a:t>blabori</a:t>
            </a:r>
            <a:r>
              <a:rPr lang="en-US"/>
              <a:t>. </a:t>
            </a:r>
            <a:r>
              <a:rPr lang="en-US" err="1"/>
              <a:t>Nrerum</a:t>
            </a:r>
            <a:r>
              <a:rPr lang="en-US"/>
              <a:t> con net </a:t>
            </a:r>
            <a:r>
              <a:rPr lang="en-US" err="1"/>
              <a:t>eversperunto</a:t>
            </a:r>
            <a:r>
              <a:rPr lang="en-US"/>
              <a:t> </a:t>
            </a:r>
            <a:r>
              <a:rPr lang="en-US" err="1"/>
              <a:t>tem</a:t>
            </a:r>
            <a:r>
              <a:rPr lang="en-US"/>
              <a:t> </a:t>
            </a:r>
            <a:r>
              <a:rPr lang="en-US" err="1"/>
              <a:t>idicipis</a:t>
            </a:r>
            <a:r>
              <a:rPr lang="en-US"/>
              <a:t> rem </a:t>
            </a:r>
            <a:r>
              <a:rPr lang="en-US" err="1"/>
              <a:t>asitatus</a:t>
            </a:r>
            <a:r>
              <a:rPr lang="en-US"/>
              <a:t>, </a:t>
            </a:r>
            <a:r>
              <a:rPr lang="en-US" err="1"/>
              <a:t>utemquam</a:t>
            </a:r>
            <a:r>
              <a:rPr lang="en-US"/>
              <a:t> sit, </a:t>
            </a:r>
            <a:r>
              <a:rPr lang="en-US" err="1"/>
              <a:t>volesed</a:t>
            </a:r>
            <a:r>
              <a:rPr lang="en-US"/>
              <a:t> </a:t>
            </a:r>
            <a:r>
              <a:rPr lang="en-US" err="1"/>
              <a:t>ut</a:t>
            </a:r>
            <a:r>
              <a:rPr lang="en-US"/>
              <a:t> </a:t>
            </a:r>
            <a:r>
              <a:rPr lang="en-US" err="1"/>
              <a:t>maximenisque</a:t>
            </a:r>
            <a:r>
              <a:rPr lang="en-US"/>
              <a:t> maxi.</a:t>
            </a:r>
          </a:p>
          <a:p>
            <a:pPr lvl="1"/>
            <a:r>
              <a:rPr lang="en-US"/>
              <a:t>Lorem ipsum dolor sit </a:t>
            </a:r>
            <a:r>
              <a:rPr lang="en-US" err="1"/>
              <a:t>amet</a:t>
            </a:r>
            <a:endParaRPr lang="en-US"/>
          </a:p>
          <a:p>
            <a:pPr marL="457200" marR="0" lvl="1" indent="-457200" defTabSz="914400" eaLnBrk="1" fontAlgn="auto" latinLnBrk="0" hangingPunct="0">
              <a:lnSpc>
                <a:spcPts val="3200"/>
              </a:lnSpc>
              <a:spcBef>
                <a:spcPts val="0"/>
              </a:spcBef>
              <a:spcAft>
                <a:spcPts val="0"/>
              </a:spcAft>
              <a:buClrTx/>
              <a:buSzTx/>
              <a:buFont typeface="+mj-lt"/>
              <a:buAutoNum type="arabicPeriod"/>
              <a:tabLst/>
              <a:defRPr/>
            </a:pPr>
            <a:r>
              <a:rPr lang="en-US"/>
              <a:t>Lorem ipsum dolor sit </a:t>
            </a:r>
            <a:r>
              <a:rPr lang="en-US" err="1"/>
              <a:t>amet</a:t>
            </a:r>
            <a:endParaRPr lang="en-US"/>
          </a:p>
          <a:p>
            <a:pPr marL="457200" marR="0" lvl="1" indent="-457200" defTabSz="914400" eaLnBrk="1" fontAlgn="auto" latinLnBrk="0" hangingPunct="0">
              <a:lnSpc>
                <a:spcPts val="3200"/>
              </a:lnSpc>
              <a:spcBef>
                <a:spcPts val="0"/>
              </a:spcBef>
              <a:spcAft>
                <a:spcPts val="0"/>
              </a:spcAft>
              <a:buClrTx/>
              <a:buSzTx/>
              <a:buFont typeface="+mj-lt"/>
              <a:buAutoNum type="arabicPeriod"/>
              <a:tabLst/>
              <a:defRPr/>
            </a:pPr>
            <a:r>
              <a:rPr lang="en-US"/>
              <a:t>Lorem ipsum dolor sit </a:t>
            </a:r>
            <a:r>
              <a:rPr lang="en-US" err="1"/>
              <a:t>amet</a:t>
            </a:r>
            <a:endParaRPr lang="en-US"/>
          </a:p>
          <a:p>
            <a:pPr marL="0" marR="0" lvl="1" indent="-457200" defTabSz="914400" eaLnBrk="1" fontAlgn="auto" latinLnBrk="0" hangingPunct="0">
              <a:lnSpc>
                <a:spcPct val="100000"/>
              </a:lnSpc>
              <a:spcBef>
                <a:spcPts val="0"/>
              </a:spcBef>
              <a:spcAft>
                <a:spcPts val="600"/>
              </a:spcAft>
              <a:buClr>
                <a:srgbClr val="1275A7"/>
              </a:buClr>
              <a:buSzTx/>
              <a:tabLst/>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Holder 5"/>
          <p:cNvSpPr>
            <a:spLocks noGrp="1"/>
          </p:cNvSpPr>
          <p:nvPr>
            <p:ph type="dt" sz="half" idx="6"/>
          </p:nvPr>
        </p:nvSpPr>
        <p:spPr>
          <a:xfrm>
            <a:off x="650240" y="9070848"/>
            <a:ext cx="2991104" cy="48768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3/25/2026</a:t>
            </a:fld>
            <a:endParaRPr lang="en-US"/>
          </a:p>
        </p:txBody>
      </p:sp>
      <p:sp>
        <p:nvSpPr>
          <p:cNvPr id="6" name="Holder 6"/>
          <p:cNvSpPr>
            <a:spLocks noGrp="1"/>
          </p:cNvSpPr>
          <p:nvPr>
            <p:ph type="sldNum" sz="quarter" idx="7"/>
          </p:nvPr>
        </p:nvSpPr>
        <p:spPr>
          <a:xfrm>
            <a:off x="9363456" y="9070848"/>
            <a:ext cx="2991104" cy="48768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
        <p:nvSpPr>
          <p:cNvPr id="9" name="Title Placeholder 8">
            <a:extLst>
              <a:ext uri="{FF2B5EF4-FFF2-40B4-BE49-F238E27FC236}">
                <a16:creationId xmlns:a16="http://schemas.microsoft.com/office/drawing/2014/main" id="{C18D3262-CF2E-E660-F4F2-E353A9F4E6D1}"/>
              </a:ext>
            </a:extLst>
          </p:cNvPr>
          <p:cNvSpPr>
            <a:spLocks noGrp="1"/>
          </p:cNvSpPr>
          <p:nvPr>
            <p:ph type="title"/>
          </p:nvPr>
        </p:nvSpPr>
        <p:spPr>
          <a:xfrm>
            <a:off x="893763" y="519113"/>
            <a:ext cx="11217275" cy="1885950"/>
          </a:xfrm>
          <a:prstGeom prst="rect">
            <a:avLst/>
          </a:prstGeom>
        </p:spPr>
        <p:txBody>
          <a:bodyPr vert="horz" lIns="91440" tIns="45720" rIns="91440" bIns="45720" rtlCol="0" anchor="ctr">
            <a:noAutofit/>
          </a:bodyPr>
          <a:lstStyle/>
          <a:p>
            <a:r>
              <a:rPr lang="en-US"/>
              <a:t>Heading</a:t>
            </a:r>
            <a:endParaRPr lang="en-CA"/>
          </a:p>
        </p:txBody>
      </p:sp>
      <p:sp>
        <p:nvSpPr>
          <p:cNvPr id="16" name="Text Placeholder 15">
            <a:extLst>
              <a:ext uri="{FF2B5EF4-FFF2-40B4-BE49-F238E27FC236}">
                <a16:creationId xmlns:a16="http://schemas.microsoft.com/office/drawing/2014/main" id="{7EFF4102-3865-9F5E-3390-8F06B6279955}"/>
              </a:ext>
            </a:extLst>
          </p:cNvPr>
          <p:cNvSpPr>
            <a:spLocks noGrp="1"/>
          </p:cNvSpPr>
          <p:nvPr>
            <p:ph type="body" idx="1"/>
          </p:nvPr>
        </p:nvSpPr>
        <p:spPr>
          <a:xfrm>
            <a:off x="893763" y="2597150"/>
            <a:ext cx="11217275" cy="28130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a:p>
            <a:pPr lvl="4"/>
            <a:endParaRPr lang="en-CA"/>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2" r:id="rId3"/>
    <p:sldLayoutId id="2147483668" r:id="rId4"/>
    <p:sldLayoutId id="2147483669" r:id="rId5"/>
    <p:sldLayoutId id="2147483664" r:id="rId6"/>
  </p:sldLayoutIdLst>
  <p:txStyles>
    <p:titleStyle>
      <a:lvl1pPr>
        <a:defRPr sz="12000" b="1" i="0">
          <a:solidFill>
            <a:srgbClr val="1275A7"/>
          </a:solidFill>
          <a:latin typeface="Myriad Pro Light" panose="020B0403030403020204" pitchFamily="34" charset="0"/>
          <a:ea typeface="+mj-ea"/>
          <a:cs typeface="+mj-cs"/>
        </a:defRPr>
      </a:lvl1pPr>
    </p:titleStyle>
    <p:bodyStyle>
      <a:lvl1pPr marL="0" indent="0" hangingPunct="0">
        <a:spcAft>
          <a:spcPts val="1500"/>
        </a:spcAft>
        <a:buClr>
          <a:srgbClr val="1275A7"/>
        </a:buClr>
        <a:buFont typeface="Arial" panose="020B0604020202020204" pitchFamily="34" charset="0"/>
        <a:buNone/>
        <a:defRPr sz="2900">
          <a:latin typeface="Calibri" panose="020F0502020204030204" pitchFamily="34" charset="0"/>
          <a:ea typeface="+mn-ea"/>
          <a:cs typeface="Calibri" panose="020F0502020204030204" pitchFamily="34" charset="0"/>
        </a:defRPr>
      </a:lvl1pPr>
      <a:lvl2pPr marL="0" indent="-457200" hangingPunct="0">
        <a:spcAft>
          <a:spcPts val="600"/>
        </a:spcAft>
        <a:buClr>
          <a:srgbClr val="1275A7"/>
        </a:buClr>
        <a:buFont typeface="Arial" panose="020B0604020202020204" pitchFamily="34" charset="0"/>
        <a:buChar char="•"/>
        <a:defRPr sz="2900">
          <a:latin typeface="Calibri" panose="020F0502020204030204" pitchFamily="34" charset="0"/>
          <a:ea typeface="+mn-ea"/>
          <a:cs typeface="Calibri" panose="020F0502020204030204" pitchFamily="34" charset="0"/>
        </a:defRPr>
      </a:lvl2pPr>
      <a:lvl3pPr marL="914400" indent="-457200" hangingPunct="0">
        <a:spcAft>
          <a:spcPts val="600"/>
        </a:spcAft>
        <a:buClr>
          <a:srgbClr val="1275A7"/>
        </a:buClr>
        <a:buFont typeface="Arial" panose="020B0604020202020204" pitchFamily="34" charset="0"/>
        <a:buChar char="•"/>
        <a:defRPr sz="2900">
          <a:latin typeface="Calibri" panose="020F0502020204030204" pitchFamily="34" charset="0"/>
          <a:ea typeface="+mn-ea"/>
          <a:cs typeface="Calibri" panose="020F0502020204030204" pitchFamily="34" charset="0"/>
        </a:defRPr>
      </a:lvl3pPr>
      <a:lvl4pPr marL="1371600" indent="-457200" hangingPunct="0">
        <a:spcAft>
          <a:spcPts val="600"/>
        </a:spcAft>
        <a:buClr>
          <a:srgbClr val="1275A7"/>
        </a:buClr>
        <a:buFont typeface="Arial" panose="020B0604020202020204" pitchFamily="34" charset="0"/>
        <a:buChar char="•"/>
        <a:defRPr sz="2900">
          <a:latin typeface="Calibri" panose="020F0502020204030204" pitchFamily="34" charset="0"/>
          <a:ea typeface="+mn-ea"/>
          <a:cs typeface="Calibri" panose="020F0502020204030204" pitchFamily="34" charset="0"/>
        </a:defRPr>
      </a:lvl4pPr>
      <a:lvl5pPr marL="1828800" indent="-457200" hangingPunct="0">
        <a:spcAft>
          <a:spcPts val="600"/>
        </a:spcAft>
        <a:buClr>
          <a:srgbClr val="1275A7"/>
        </a:buClr>
        <a:buFont typeface="Arial" panose="020B0604020202020204" pitchFamily="34" charset="0"/>
        <a:buChar char="•"/>
        <a:defRPr sz="2900">
          <a:latin typeface="Calibri" panose="020F0502020204030204" pitchFamily="34" charset="0"/>
          <a:ea typeface="+mn-ea"/>
          <a:cs typeface="Calibri" panose="020F0502020204030204" pitchFamily="34" charset="0"/>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4.jpe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14.jpe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customXml" Target="../ink/ink3.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31118E-AE23-C0FD-2E2C-C003E91BAD21}"/>
              </a:ext>
            </a:extLst>
          </p:cNvPr>
          <p:cNvSpPr>
            <a:spLocks noGrp="1"/>
          </p:cNvSpPr>
          <p:nvPr>
            <p:ph type="body" sz="quarter" idx="10"/>
          </p:nvPr>
        </p:nvSpPr>
        <p:spPr/>
        <p:txBody>
          <a:bodyPr>
            <a:normAutofit fontScale="92500" lnSpcReduction="20000"/>
          </a:bodyPr>
          <a:lstStyle/>
          <a:p>
            <a:r>
              <a:rPr lang="en-CA"/>
              <a:t>REBUILDING</a:t>
            </a:r>
          </a:p>
        </p:txBody>
      </p:sp>
      <p:sp>
        <p:nvSpPr>
          <p:cNvPr id="3" name="Text Placeholder 2">
            <a:extLst>
              <a:ext uri="{FF2B5EF4-FFF2-40B4-BE49-F238E27FC236}">
                <a16:creationId xmlns:a16="http://schemas.microsoft.com/office/drawing/2014/main" id="{411CD85F-2D5C-B1E8-1F48-5ED29C092C4C}"/>
              </a:ext>
            </a:extLst>
          </p:cNvPr>
          <p:cNvSpPr>
            <a:spLocks noGrp="1"/>
          </p:cNvSpPr>
          <p:nvPr>
            <p:ph type="body" sz="quarter" idx="11"/>
          </p:nvPr>
        </p:nvSpPr>
        <p:spPr>
          <a:xfrm>
            <a:off x="900434" y="5160404"/>
            <a:ext cx="11460991" cy="1043464"/>
          </a:xfrm>
        </p:spPr>
        <p:txBody>
          <a:bodyPr>
            <a:normAutofit/>
          </a:bodyPr>
          <a:lstStyle/>
          <a:p>
            <a:r>
              <a:rPr lang="en-CA" sz="6000"/>
              <a:t>Request for Proposals</a:t>
            </a:r>
          </a:p>
        </p:txBody>
      </p:sp>
      <p:sp>
        <p:nvSpPr>
          <p:cNvPr id="4" name="Text Placeholder 3">
            <a:extLst>
              <a:ext uri="{FF2B5EF4-FFF2-40B4-BE49-F238E27FC236}">
                <a16:creationId xmlns:a16="http://schemas.microsoft.com/office/drawing/2014/main" id="{57DA3654-2F41-A59D-A9DC-0201C16FB3A3}"/>
              </a:ext>
            </a:extLst>
          </p:cNvPr>
          <p:cNvSpPr>
            <a:spLocks noGrp="1"/>
          </p:cNvSpPr>
          <p:nvPr>
            <p:ph type="body" sz="quarter" idx="12"/>
          </p:nvPr>
        </p:nvSpPr>
        <p:spPr/>
        <p:txBody>
          <a:bodyPr>
            <a:normAutofit fontScale="92500" lnSpcReduction="20000"/>
          </a:bodyPr>
          <a:lstStyle/>
          <a:p>
            <a:r>
              <a:rPr lang="en-CA" dirty="0"/>
              <a:t>March 24, 2026</a:t>
            </a:r>
          </a:p>
        </p:txBody>
      </p:sp>
      <p:sp>
        <p:nvSpPr>
          <p:cNvPr id="5" name="Text Placeholder 4">
            <a:extLst>
              <a:ext uri="{FF2B5EF4-FFF2-40B4-BE49-F238E27FC236}">
                <a16:creationId xmlns:a16="http://schemas.microsoft.com/office/drawing/2014/main" id="{86BD2565-B257-B81E-F38E-59534BCA9ABC}"/>
              </a:ext>
            </a:extLst>
          </p:cNvPr>
          <p:cNvSpPr>
            <a:spLocks noGrp="1"/>
          </p:cNvSpPr>
          <p:nvPr>
            <p:ph type="body" sz="quarter" idx="13"/>
          </p:nvPr>
        </p:nvSpPr>
        <p:spPr>
          <a:xfrm>
            <a:off x="772538" y="3807469"/>
            <a:ext cx="11459724" cy="2705869"/>
          </a:xfrm>
        </p:spPr>
        <p:txBody>
          <a:bodyPr>
            <a:normAutofit/>
          </a:bodyPr>
          <a:lstStyle/>
          <a:p>
            <a:r>
              <a:rPr lang="en-CA"/>
              <a:t>Essential Housing</a:t>
            </a:r>
          </a:p>
        </p:txBody>
      </p:sp>
    </p:spTree>
    <p:extLst>
      <p:ext uri="{BB962C8B-B14F-4D97-AF65-F5344CB8AC3E}">
        <p14:creationId xmlns:p14="http://schemas.microsoft.com/office/powerpoint/2010/main" val="421613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0B2E30-9187-53BA-5823-8DBF5BB8190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4956C9D-C0D8-35C3-4C78-3836BF705B2B}"/>
              </a:ext>
            </a:extLst>
          </p:cNvPr>
          <p:cNvSpPr>
            <a:spLocks noGrp="1"/>
          </p:cNvSpPr>
          <p:nvPr>
            <p:ph type="body" sz="quarter" idx="10"/>
          </p:nvPr>
        </p:nvSpPr>
        <p:spPr>
          <a:xfrm>
            <a:off x="710840" y="211161"/>
            <a:ext cx="11342036" cy="430887"/>
          </a:xfrm>
        </p:spPr>
        <p:txBody>
          <a:bodyPr vert="horz" lIns="91440" tIns="45720" rIns="91440" bIns="45720" rtlCol="0" anchor="t">
            <a:noAutofit/>
          </a:bodyPr>
          <a:lstStyle/>
          <a:p>
            <a:r>
              <a:rPr lang="en-CA" dirty="0">
                <a:latin typeface="Myriad Pro"/>
                <a:cs typeface="Calibri"/>
              </a:rPr>
              <a:t>SEVENTH STREET ROAD END </a:t>
            </a:r>
            <a:br>
              <a:rPr lang="en-CA" dirty="0">
                <a:latin typeface="Myriad Pro"/>
                <a:cs typeface="Calibri"/>
              </a:rPr>
            </a:br>
            <a:r>
              <a:rPr lang="en-CA" dirty="0">
                <a:latin typeface="Myriad Pro"/>
                <a:cs typeface="Calibri"/>
              </a:rPr>
              <a:t>(next to 665 Station Road)</a:t>
            </a:r>
          </a:p>
        </p:txBody>
      </p:sp>
      <p:sp>
        <p:nvSpPr>
          <p:cNvPr id="3" name="Text Placeholder 2">
            <a:extLst>
              <a:ext uri="{FF2B5EF4-FFF2-40B4-BE49-F238E27FC236}">
                <a16:creationId xmlns:a16="http://schemas.microsoft.com/office/drawing/2014/main" id="{799C4A94-FF4A-B6E5-E05A-8E245BAB6B92}"/>
              </a:ext>
            </a:extLst>
          </p:cNvPr>
          <p:cNvSpPr>
            <a:spLocks noGrp="1"/>
          </p:cNvSpPr>
          <p:nvPr>
            <p:ph type="body" sz="quarter" idx="13"/>
          </p:nvPr>
        </p:nvSpPr>
        <p:spPr>
          <a:xfrm>
            <a:off x="710840" y="907183"/>
            <a:ext cx="11459724" cy="1990342"/>
          </a:xfrm>
        </p:spPr>
        <p:txBody>
          <a:bodyPr vert="horz" lIns="91440" tIns="45720" rIns="91440" bIns="45720" rtlCol="0" anchor="t">
            <a:normAutofit/>
          </a:bodyPr>
          <a:lstStyle/>
          <a:p>
            <a:r>
              <a:rPr lang="en-CA" sz="6000" dirty="0">
                <a:latin typeface="Myriad Pro Light"/>
                <a:cs typeface="Calibri"/>
              </a:rPr>
              <a:t>Proponent:  Lane One</a:t>
            </a:r>
            <a:endParaRPr lang="en-US" dirty="0"/>
          </a:p>
        </p:txBody>
      </p:sp>
      <p:pic>
        <p:nvPicPr>
          <p:cNvPr id="7" name="Picture 6">
            <a:extLst>
              <a:ext uri="{FF2B5EF4-FFF2-40B4-BE49-F238E27FC236}">
                <a16:creationId xmlns:a16="http://schemas.microsoft.com/office/drawing/2014/main" id="{7E9F52F4-6828-5CB7-261E-0A25326E244C}"/>
              </a:ext>
            </a:extLst>
          </p:cNvPr>
          <p:cNvPicPr>
            <a:picLocks noChangeAspect="1"/>
          </p:cNvPicPr>
          <p:nvPr/>
        </p:nvPicPr>
        <p:blipFill>
          <a:blip r:embed="rId2"/>
          <a:stretch>
            <a:fillRect/>
          </a:stretch>
        </p:blipFill>
        <p:spPr>
          <a:xfrm>
            <a:off x="1336202" y="2661074"/>
            <a:ext cx="5472386" cy="4418449"/>
          </a:xfrm>
          <a:prstGeom prst="rect">
            <a:avLst/>
          </a:prstGeom>
        </p:spPr>
      </p:pic>
      <p:pic>
        <p:nvPicPr>
          <p:cNvPr id="9" name="Picture 8">
            <a:extLst>
              <a:ext uri="{FF2B5EF4-FFF2-40B4-BE49-F238E27FC236}">
                <a16:creationId xmlns:a16="http://schemas.microsoft.com/office/drawing/2014/main" id="{744410EA-4A45-DEDC-499A-2209C0B49E9B}"/>
              </a:ext>
            </a:extLst>
          </p:cNvPr>
          <p:cNvPicPr>
            <a:picLocks noChangeAspect="1"/>
          </p:cNvPicPr>
          <p:nvPr/>
        </p:nvPicPr>
        <p:blipFill>
          <a:blip r:embed="rId3"/>
          <a:stretch>
            <a:fillRect/>
          </a:stretch>
        </p:blipFill>
        <p:spPr>
          <a:xfrm>
            <a:off x="7695358" y="2426399"/>
            <a:ext cx="4046465" cy="2456410"/>
          </a:xfrm>
          <a:prstGeom prst="rect">
            <a:avLst/>
          </a:prstGeom>
        </p:spPr>
      </p:pic>
      <p:pic>
        <p:nvPicPr>
          <p:cNvPr id="11" name="Picture 10">
            <a:extLst>
              <a:ext uri="{FF2B5EF4-FFF2-40B4-BE49-F238E27FC236}">
                <a16:creationId xmlns:a16="http://schemas.microsoft.com/office/drawing/2014/main" id="{24FC730E-D616-BDD7-5C2D-3CBE409BB4DB}"/>
              </a:ext>
            </a:extLst>
          </p:cNvPr>
          <p:cNvPicPr>
            <a:picLocks noChangeAspect="1"/>
          </p:cNvPicPr>
          <p:nvPr/>
        </p:nvPicPr>
        <p:blipFill>
          <a:blip r:embed="rId4"/>
          <a:stretch>
            <a:fillRect/>
          </a:stretch>
        </p:blipFill>
        <p:spPr>
          <a:xfrm>
            <a:off x="7690728" y="5427331"/>
            <a:ext cx="4059574" cy="2445479"/>
          </a:xfrm>
          <a:prstGeom prst="rect">
            <a:avLst/>
          </a:prstGeom>
        </p:spPr>
      </p:pic>
      <p:sp>
        <p:nvSpPr>
          <p:cNvPr id="10" name="TextBox 9">
            <a:extLst>
              <a:ext uri="{FF2B5EF4-FFF2-40B4-BE49-F238E27FC236}">
                <a16:creationId xmlns:a16="http://schemas.microsoft.com/office/drawing/2014/main" id="{E991FD57-8626-7A8B-55EB-5BD1F9FA8A13}"/>
              </a:ext>
            </a:extLst>
          </p:cNvPr>
          <p:cNvSpPr txBox="1"/>
          <p:nvPr/>
        </p:nvSpPr>
        <p:spPr>
          <a:xfrm>
            <a:off x="1469458" y="7461422"/>
            <a:ext cx="5906364"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b="1">
                <a:latin typeface="Calibri"/>
                <a:ea typeface="Calibri"/>
                <a:cs typeface="Calibri"/>
              </a:rPr>
              <a:t>Up/Down Duplex</a:t>
            </a:r>
            <a:endParaRPr lang="en-US" sz="2800" b="1" dirty="0">
              <a:solidFill>
                <a:srgbClr val="000000"/>
              </a:solidFill>
              <a:latin typeface="Calibri"/>
              <a:ea typeface="Calibri"/>
              <a:cs typeface="Calibri"/>
            </a:endParaRPr>
          </a:p>
          <a:p>
            <a:pPr algn="l"/>
            <a:r>
              <a:rPr lang="en-US" sz="2800" b="1" dirty="0">
                <a:solidFill>
                  <a:srgbClr val="000000"/>
                </a:solidFill>
                <a:latin typeface="Calibri"/>
                <a:ea typeface="Calibri"/>
                <a:cs typeface="Calibri"/>
              </a:rPr>
              <a:t>2 x 2 </a:t>
            </a:r>
            <a:r>
              <a:rPr lang="en-US" sz="2800" b="1" dirty="0" err="1">
                <a:solidFill>
                  <a:srgbClr val="000000"/>
                </a:solidFill>
                <a:latin typeface="Calibri"/>
                <a:ea typeface="Calibri"/>
                <a:cs typeface="Calibri"/>
              </a:rPr>
              <a:t>bdrm</a:t>
            </a:r>
            <a:r>
              <a:rPr lang="en-US" sz="2800" b="1" dirty="0">
                <a:solidFill>
                  <a:srgbClr val="000000"/>
                </a:solidFill>
                <a:latin typeface="Calibri"/>
                <a:ea typeface="Calibri"/>
                <a:cs typeface="Calibri"/>
              </a:rPr>
              <a:t>/740 sf =1480 sf </a:t>
            </a:r>
            <a:endParaRPr lang="en-US" sz="2800" b="1">
              <a:latin typeface="Calibri"/>
              <a:ea typeface="Calibri"/>
              <a:cs typeface="Calibri"/>
            </a:endParaRPr>
          </a:p>
          <a:p>
            <a:pPr algn="l"/>
            <a:r>
              <a:rPr lang="en-US" sz="2800" b="1" dirty="0">
                <a:solidFill>
                  <a:srgbClr val="000000"/>
                </a:solidFill>
                <a:latin typeface="Calibri"/>
                <a:ea typeface="Calibri"/>
                <a:cs typeface="Calibri"/>
              </a:rPr>
              <a:t>2 </a:t>
            </a:r>
            <a:r>
              <a:rPr lang="en-US" sz="2800" b="1" dirty="0" err="1">
                <a:solidFill>
                  <a:srgbClr val="000000"/>
                </a:solidFill>
                <a:latin typeface="Calibri"/>
                <a:ea typeface="Calibri"/>
                <a:cs typeface="Calibri"/>
              </a:rPr>
              <a:t>storeys</a:t>
            </a:r>
            <a:endParaRPr lang="en-US" sz="2800" b="1">
              <a:latin typeface="Calibri"/>
              <a:ea typeface="Calibri"/>
              <a:cs typeface="Calibri"/>
            </a:endParaRPr>
          </a:p>
        </p:txBody>
      </p:sp>
    </p:spTree>
    <p:extLst>
      <p:ext uri="{BB962C8B-B14F-4D97-AF65-F5344CB8AC3E}">
        <p14:creationId xmlns:p14="http://schemas.microsoft.com/office/powerpoint/2010/main" val="2215710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69B912-8D67-77A9-5E30-72D498CB96D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BEF6D38-3A9D-4728-0ED1-1AE974C9F46B}"/>
              </a:ext>
            </a:extLst>
          </p:cNvPr>
          <p:cNvSpPr>
            <a:spLocks noGrp="1"/>
          </p:cNvSpPr>
          <p:nvPr>
            <p:ph type="body" sz="quarter" idx="10"/>
          </p:nvPr>
        </p:nvSpPr>
        <p:spPr>
          <a:xfrm>
            <a:off x="831382" y="413488"/>
            <a:ext cx="11342036" cy="430887"/>
          </a:xfrm>
        </p:spPr>
        <p:txBody>
          <a:bodyPr/>
          <a:lstStyle/>
          <a:p>
            <a:r>
              <a:rPr lang="en-CA" dirty="0"/>
              <a:t>ESSENTIAL HOUSING RFP</a:t>
            </a:r>
          </a:p>
        </p:txBody>
      </p:sp>
      <p:sp>
        <p:nvSpPr>
          <p:cNvPr id="3" name="Text Placeholder 2">
            <a:extLst>
              <a:ext uri="{FF2B5EF4-FFF2-40B4-BE49-F238E27FC236}">
                <a16:creationId xmlns:a16="http://schemas.microsoft.com/office/drawing/2014/main" id="{FCFC9EA2-DD9B-3610-E7A7-1AE15F7F2D63}"/>
              </a:ext>
            </a:extLst>
          </p:cNvPr>
          <p:cNvSpPr>
            <a:spLocks noGrp="1"/>
          </p:cNvSpPr>
          <p:nvPr>
            <p:ph type="body" sz="quarter" idx="13"/>
          </p:nvPr>
        </p:nvSpPr>
        <p:spPr>
          <a:xfrm>
            <a:off x="772538" y="611157"/>
            <a:ext cx="11459724" cy="1990342"/>
          </a:xfrm>
        </p:spPr>
        <p:txBody>
          <a:bodyPr vert="horz" lIns="91440" tIns="45720" rIns="91440" bIns="45720" rtlCol="0" anchor="t">
            <a:normAutofit/>
          </a:bodyPr>
          <a:lstStyle/>
          <a:p>
            <a:r>
              <a:rPr lang="en-CA" sz="6000" dirty="0">
                <a:latin typeface="Myriad Pro Light"/>
                <a:cs typeface="Calibri"/>
              </a:rPr>
              <a:t>Final Evaluation</a:t>
            </a:r>
            <a:endParaRPr lang="en-CA" sz="6000" dirty="0"/>
          </a:p>
        </p:txBody>
      </p:sp>
      <p:sp>
        <p:nvSpPr>
          <p:cNvPr id="5" name="Text Placeholder 4">
            <a:extLst>
              <a:ext uri="{FF2B5EF4-FFF2-40B4-BE49-F238E27FC236}">
                <a16:creationId xmlns:a16="http://schemas.microsoft.com/office/drawing/2014/main" id="{A8712F79-8236-7D7F-619D-36E838168E69}"/>
              </a:ext>
            </a:extLst>
          </p:cNvPr>
          <p:cNvSpPr>
            <a:spLocks noGrp="1"/>
          </p:cNvSpPr>
          <p:nvPr>
            <p:ph type="body" sz="quarter" idx="15"/>
          </p:nvPr>
        </p:nvSpPr>
        <p:spPr>
          <a:xfrm>
            <a:off x="831382" y="2044375"/>
            <a:ext cx="11531600" cy="6786473"/>
          </a:xfrm>
        </p:spPr>
        <p:txBody>
          <a:bodyPr vert="horz" lIns="91440" tIns="45720" rIns="91440" bIns="45720" rtlCol="0" anchor="t">
            <a:spAutoFit/>
          </a:bodyPr>
          <a:lstStyle/>
          <a:p>
            <a:pPr>
              <a:lnSpc>
                <a:spcPct val="100000"/>
              </a:lnSpc>
              <a:spcAft>
                <a:spcPts val="0"/>
              </a:spcAft>
            </a:pPr>
            <a:r>
              <a:rPr lang="en-US" b="1" dirty="0"/>
              <a:t>STAGE 3 – EVALUATION CONSIDERATIONS </a:t>
            </a:r>
          </a:p>
          <a:p>
            <a:pPr>
              <a:lnSpc>
                <a:spcPct val="100000"/>
              </a:lnSpc>
              <a:spcAft>
                <a:spcPts val="600"/>
              </a:spcAft>
            </a:pPr>
            <a:endParaRPr lang="en-US" dirty="0"/>
          </a:p>
          <a:p>
            <a:pPr>
              <a:lnSpc>
                <a:spcPct val="100000"/>
              </a:lnSpc>
              <a:spcAft>
                <a:spcPts val="0"/>
              </a:spcAft>
            </a:pPr>
            <a:r>
              <a:rPr lang="en-US" b="1" dirty="0">
                <a:solidFill>
                  <a:srgbClr val="1275A7"/>
                </a:solidFill>
              </a:rPr>
              <a:t>References</a:t>
            </a:r>
            <a:r>
              <a:rPr lang="en-US" dirty="0">
                <a:solidFill>
                  <a:srgbClr val="1275A7"/>
                </a:solidFill>
              </a:rPr>
              <a:t>: </a:t>
            </a:r>
            <a:r>
              <a:rPr lang="en-US" dirty="0"/>
              <a:t>Lane One and South Pier had excellent references.</a:t>
            </a:r>
          </a:p>
          <a:p>
            <a:pPr>
              <a:lnSpc>
                <a:spcPct val="100000"/>
              </a:lnSpc>
              <a:spcAft>
                <a:spcPts val="0"/>
              </a:spcAft>
            </a:pPr>
            <a:endParaRPr lang="en-US" sz="1200" b="1" dirty="0">
              <a:latin typeface="Calibri"/>
              <a:ea typeface="Calibri"/>
              <a:cs typeface="Calibri"/>
            </a:endParaRPr>
          </a:p>
          <a:p>
            <a:pPr>
              <a:lnSpc>
                <a:spcPct val="100000"/>
              </a:lnSpc>
              <a:spcAft>
                <a:spcPts val="600"/>
              </a:spcAft>
            </a:pPr>
            <a:r>
              <a:rPr lang="en-US" b="1" dirty="0">
                <a:solidFill>
                  <a:srgbClr val="1275A7"/>
                </a:solidFill>
              </a:rPr>
              <a:t>Unit Type and Village Need: </a:t>
            </a:r>
            <a:endParaRPr lang="en-US" dirty="0">
              <a:solidFill>
                <a:srgbClr val="1275A7"/>
              </a:solidFill>
            </a:endParaRPr>
          </a:p>
          <a:p>
            <a:pPr marL="342900" indent="-342900">
              <a:lnSpc>
                <a:spcPct val="100000"/>
              </a:lnSpc>
              <a:spcAft>
                <a:spcPts val="0"/>
              </a:spcAft>
              <a:buFont typeface="Wingdings" panose="05000000000000000000" pitchFamily="2" charset="2"/>
              <a:buChar char="ü"/>
            </a:pPr>
            <a:r>
              <a:rPr lang="en-US" dirty="0"/>
              <a:t>Essential Housing RFP should prioritize family type units.</a:t>
            </a:r>
          </a:p>
          <a:p>
            <a:pPr marL="342900" indent="-342900">
              <a:lnSpc>
                <a:spcPct val="100000"/>
              </a:lnSpc>
              <a:spcAft>
                <a:spcPts val="0"/>
              </a:spcAft>
              <a:buFont typeface="Wingdings" panose="05000000000000000000" pitchFamily="2" charset="2"/>
              <a:buChar char="ü"/>
            </a:pPr>
            <a:r>
              <a:rPr lang="en-US" dirty="0">
                <a:latin typeface="Calibri"/>
                <a:ea typeface="Calibri"/>
                <a:cs typeface="Calibri"/>
              </a:rPr>
              <a:t>RFP Addenda stated</a:t>
            </a:r>
            <a:r>
              <a:rPr lang="en-US" i="1" dirty="0">
                <a:latin typeface="Calibri"/>
                <a:ea typeface="Calibri"/>
                <a:cs typeface="Calibri"/>
              </a:rPr>
              <a:t>…the Village is looking for 2-bedroom units (permanent essential worker accommodation) but realize that some of the lots are so small that this might not be possible. If this is the case 1-bedroom and studio options will be considered.…a two-bedroom unit on each of the three lots, any additional units or bedrooms would be a bonus…</a:t>
            </a:r>
          </a:p>
          <a:p>
            <a:pPr marL="342900" indent="-342900">
              <a:lnSpc>
                <a:spcPct val="100000"/>
              </a:lnSpc>
              <a:spcAft>
                <a:spcPts val="0"/>
              </a:spcAft>
              <a:buFont typeface="Wingdings" panose="05000000000000000000" pitchFamily="2" charset="2"/>
              <a:buChar char="ü"/>
            </a:pPr>
            <a:r>
              <a:rPr lang="en-US" dirty="0"/>
              <a:t>Lane One proposing 2 x 2- bedroom units (740 sf each) </a:t>
            </a:r>
          </a:p>
          <a:p>
            <a:pPr marL="342900" indent="-342900">
              <a:lnSpc>
                <a:spcPct val="100000"/>
              </a:lnSpc>
              <a:spcAft>
                <a:spcPts val="0"/>
              </a:spcAft>
              <a:buFont typeface="Wingdings" panose="05000000000000000000" pitchFamily="2" charset="2"/>
              <a:buChar char="ü"/>
            </a:pPr>
            <a:r>
              <a:rPr lang="en-US" dirty="0">
                <a:solidFill>
                  <a:schemeClr val="tx1"/>
                </a:solidFill>
                <a:latin typeface="Calibri"/>
                <a:ea typeface="Calibri"/>
                <a:cs typeface="Calibri"/>
              </a:rPr>
              <a:t>South Pier proposing a 3-bedroom unit (960 sf)</a:t>
            </a:r>
            <a:endParaRPr lang="en-US" b="1" dirty="0">
              <a:solidFill>
                <a:schemeClr val="tx1"/>
              </a:solidFill>
              <a:latin typeface="Calibri"/>
              <a:ea typeface="Calibri"/>
              <a:cs typeface="Calibri"/>
            </a:endParaRPr>
          </a:p>
          <a:p>
            <a:pPr marL="342900" indent="-342900">
              <a:lnSpc>
                <a:spcPct val="100000"/>
              </a:lnSpc>
              <a:spcAft>
                <a:spcPts val="0"/>
              </a:spcAft>
              <a:buFont typeface="Wingdings" panose="05000000000000000000" pitchFamily="2" charset="2"/>
              <a:buChar char="ü"/>
            </a:pPr>
            <a:endParaRPr lang="en-US" sz="1200" dirty="0">
              <a:solidFill>
                <a:srgbClr val="1275A7"/>
              </a:solidFill>
              <a:latin typeface="Calibri"/>
              <a:ea typeface="Calibri"/>
              <a:cs typeface="Calibri"/>
            </a:endParaRPr>
          </a:p>
          <a:p>
            <a:pPr>
              <a:lnSpc>
                <a:spcPct val="100000"/>
              </a:lnSpc>
              <a:spcAft>
                <a:spcPts val="600"/>
              </a:spcAft>
            </a:pPr>
            <a:r>
              <a:rPr lang="en-US" b="1" dirty="0">
                <a:solidFill>
                  <a:srgbClr val="1275A7"/>
                </a:solidFill>
              </a:rPr>
              <a:t>Contractors </a:t>
            </a:r>
          </a:p>
          <a:p>
            <a:pPr marL="342900" indent="-342900">
              <a:lnSpc>
                <a:spcPct val="100000"/>
              </a:lnSpc>
              <a:spcAft>
                <a:spcPts val="0"/>
              </a:spcAft>
              <a:buFont typeface="Wingdings" panose="05000000000000000000" pitchFamily="2" charset="2"/>
              <a:buChar char="ü"/>
            </a:pPr>
            <a:r>
              <a:rPr lang="en-US" dirty="0">
                <a:latin typeface="Calibri"/>
                <a:ea typeface="Calibri"/>
                <a:cs typeface="Calibri"/>
              </a:rPr>
              <a:t>Lane One indicated that the estimates are per property, there would be no cost increase if we were only selected for one of the properties.</a:t>
            </a:r>
          </a:p>
          <a:p>
            <a:pPr marL="342900" indent="-342900">
              <a:lnSpc>
                <a:spcPct val="100000"/>
              </a:lnSpc>
              <a:spcAft>
                <a:spcPts val="0"/>
              </a:spcAft>
              <a:buFont typeface="Wingdings" panose="05000000000000000000" pitchFamily="2" charset="2"/>
              <a:buChar char="ü"/>
            </a:pPr>
            <a:r>
              <a:rPr lang="en-US" dirty="0">
                <a:latin typeface="Calibri"/>
                <a:ea typeface="Calibri"/>
                <a:cs typeface="Calibri"/>
              </a:rPr>
              <a:t>South Pier indicated a 5% premium for only one home, but had value-added items</a:t>
            </a:r>
            <a:endParaRPr lang="en-CA" dirty="0">
              <a:latin typeface="Calibri"/>
              <a:ea typeface="Calibri"/>
              <a:cs typeface="Calibri"/>
            </a:endParaRPr>
          </a:p>
        </p:txBody>
      </p:sp>
    </p:spTree>
    <p:extLst>
      <p:ext uri="{BB962C8B-B14F-4D97-AF65-F5344CB8AC3E}">
        <p14:creationId xmlns:p14="http://schemas.microsoft.com/office/powerpoint/2010/main" val="1559651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9F09E5-56D0-A485-F9B1-79974D3FEB3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157ACF6-6CCC-8EBC-24F7-5281AA606A44}"/>
              </a:ext>
            </a:extLst>
          </p:cNvPr>
          <p:cNvSpPr>
            <a:spLocks noGrp="1"/>
          </p:cNvSpPr>
          <p:nvPr>
            <p:ph type="body" sz="quarter" idx="10"/>
          </p:nvPr>
        </p:nvSpPr>
        <p:spPr>
          <a:xfrm>
            <a:off x="691682" y="358105"/>
            <a:ext cx="11342036" cy="430887"/>
          </a:xfrm>
        </p:spPr>
        <p:txBody>
          <a:bodyPr/>
          <a:lstStyle/>
          <a:p>
            <a:r>
              <a:rPr lang="en-CA" dirty="0"/>
              <a:t>ESSENTIAL HOUSING RFP</a:t>
            </a:r>
          </a:p>
        </p:txBody>
      </p:sp>
      <p:sp>
        <p:nvSpPr>
          <p:cNvPr id="3" name="Text Placeholder 2">
            <a:extLst>
              <a:ext uri="{FF2B5EF4-FFF2-40B4-BE49-F238E27FC236}">
                <a16:creationId xmlns:a16="http://schemas.microsoft.com/office/drawing/2014/main" id="{D0FC5F03-374B-DBAB-50CD-22965004477A}"/>
              </a:ext>
            </a:extLst>
          </p:cNvPr>
          <p:cNvSpPr>
            <a:spLocks noGrp="1"/>
          </p:cNvSpPr>
          <p:nvPr>
            <p:ph type="body" sz="quarter" idx="13"/>
          </p:nvPr>
        </p:nvSpPr>
        <p:spPr>
          <a:xfrm>
            <a:off x="632838" y="918996"/>
            <a:ext cx="11459724" cy="2286092"/>
          </a:xfrm>
        </p:spPr>
        <p:txBody>
          <a:bodyPr>
            <a:normAutofit/>
          </a:bodyPr>
          <a:lstStyle/>
          <a:p>
            <a:pPr rtl="0" fontAlgn="base">
              <a:lnSpc>
                <a:spcPct val="100000"/>
              </a:lnSpc>
              <a:spcAft>
                <a:spcPts val="0"/>
              </a:spcAft>
            </a:pPr>
            <a:r>
              <a:rPr lang="en-US" sz="5400" dirty="0"/>
              <a:t>Legal Considerations, Financing, Ownership and Management   </a:t>
            </a:r>
          </a:p>
        </p:txBody>
      </p:sp>
      <p:sp>
        <p:nvSpPr>
          <p:cNvPr id="5" name="Text Placeholder 4">
            <a:extLst>
              <a:ext uri="{FF2B5EF4-FFF2-40B4-BE49-F238E27FC236}">
                <a16:creationId xmlns:a16="http://schemas.microsoft.com/office/drawing/2014/main" id="{FCC77705-7E16-1D36-316F-5C2916465467}"/>
              </a:ext>
            </a:extLst>
          </p:cNvPr>
          <p:cNvSpPr>
            <a:spLocks noGrp="1"/>
          </p:cNvSpPr>
          <p:nvPr>
            <p:ph type="body" sz="quarter" idx="15"/>
          </p:nvPr>
        </p:nvSpPr>
        <p:spPr>
          <a:xfrm>
            <a:off x="736600" y="2563757"/>
            <a:ext cx="11988800" cy="4401205"/>
          </a:xfrm>
        </p:spPr>
        <p:txBody>
          <a:bodyPr vert="horz" lIns="91440" tIns="45720" rIns="91440" bIns="45720" rtlCol="0" anchor="t">
            <a:spAutoFit/>
          </a:bodyPr>
          <a:lstStyle/>
          <a:p>
            <a:pPr rtl="0" fontAlgn="base">
              <a:lnSpc>
                <a:spcPct val="100000"/>
              </a:lnSpc>
              <a:spcAft>
                <a:spcPts val="0"/>
              </a:spcAft>
            </a:pPr>
            <a:endParaRPr lang="en-US" sz="2800" dirty="0"/>
          </a:p>
          <a:p>
            <a:pPr rtl="0" fontAlgn="base">
              <a:lnSpc>
                <a:spcPct val="100000"/>
              </a:lnSpc>
              <a:spcAft>
                <a:spcPts val="0"/>
              </a:spcAft>
            </a:pPr>
            <a:r>
              <a:rPr lang="en-US" sz="2800" dirty="0"/>
              <a:t>Staff will bring back a report for Council consideration, specific to:</a:t>
            </a:r>
          </a:p>
          <a:p>
            <a:pPr marL="1074420" indent="-352425" rtl="0" fontAlgn="base">
              <a:lnSpc>
                <a:spcPct val="100000"/>
              </a:lnSpc>
              <a:spcAft>
                <a:spcPts val="0"/>
              </a:spcAft>
              <a:buFont typeface="Arial" panose="020B0604020202020204" pitchFamily="34" charset="0"/>
              <a:buChar char="•"/>
            </a:pPr>
            <a:r>
              <a:rPr lang="en-US" sz="2800" dirty="0"/>
              <a:t>Final agreement with the Proponent and Village’s legal obligations </a:t>
            </a:r>
          </a:p>
          <a:p>
            <a:pPr marL="1074420" indent="-352425" rtl="0" fontAlgn="base">
              <a:lnSpc>
                <a:spcPct val="100000"/>
              </a:lnSpc>
              <a:spcAft>
                <a:spcPts val="0"/>
              </a:spcAft>
              <a:buFont typeface="Arial" panose="020B0604020202020204" pitchFamily="34" charset="0"/>
              <a:buChar char="•"/>
            </a:pPr>
            <a:r>
              <a:rPr lang="en-US" sz="2800" dirty="0"/>
              <a:t>Financing of the full construction program </a:t>
            </a:r>
          </a:p>
          <a:p>
            <a:pPr marL="1074420" indent="-352425" rtl="0" fontAlgn="base">
              <a:lnSpc>
                <a:spcPct val="100000"/>
              </a:lnSpc>
              <a:spcAft>
                <a:spcPts val="0"/>
              </a:spcAft>
              <a:buFont typeface="Arial" panose="020B0604020202020204" pitchFamily="34" charset="0"/>
              <a:buChar char="•"/>
            </a:pPr>
            <a:r>
              <a:rPr lang="en-US" sz="2800" dirty="0"/>
              <a:t>Ownership of the units </a:t>
            </a:r>
          </a:p>
          <a:p>
            <a:pPr marL="1074420" indent="-352425" rtl="0" fontAlgn="base">
              <a:lnSpc>
                <a:spcPct val="100000"/>
              </a:lnSpc>
              <a:spcAft>
                <a:spcPts val="0"/>
              </a:spcAft>
              <a:buFont typeface="Arial" panose="020B0604020202020204" pitchFamily="34" charset="0"/>
              <a:buChar char="•"/>
            </a:pPr>
            <a:r>
              <a:rPr lang="en-US" sz="2800" dirty="0"/>
              <a:t>Ongoing management costs/rental rates </a:t>
            </a:r>
          </a:p>
          <a:p>
            <a:pPr rtl="0" fontAlgn="base">
              <a:lnSpc>
                <a:spcPct val="100000"/>
              </a:lnSpc>
              <a:spcAft>
                <a:spcPts val="0"/>
              </a:spcAft>
            </a:pPr>
            <a:endParaRPr lang="en-US" sz="2800" dirty="0"/>
          </a:p>
          <a:p>
            <a:pPr rtl="0" fontAlgn="base">
              <a:lnSpc>
                <a:spcPct val="100000"/>
              </a:lnSpc>
              <a:spcAft>
                <a:spcPts val="0"/>
              </a:spcAft>
            </a:pPr>
            <a:r>
              <a:rPr lang="en-US" sz="2800" b="1" dirty="0">
                <a:solidFill>
                  <a:srgbClr val="1275A7"/>
                </a:solidFill>
                <a:latin typeface="Calibri"/>
                <a:ea typeface="Calibri"/>
                <a:cs typeface="Calibri"/>
              </a:rPr>
              <a:t>Staff will also commence work on the Showcase catalogue of design options from the RFP.</a:t>
            </a:r>
          </a:p>
          <a:p>
            <a:pPr marL="342900" indent="-342900">
              <a:lnSpc>
                <a:spcPct val="100000"/>
              </a:lnSpc>
              <a:spcAft>
                <a:spcPts val="0"/>
              </a:spcAft>
              <a:buFont typeface="Wingdings" panose="05000000000000000000" pitchFamily="2" charset="2"/>
              <a:buChar char="ü"/>
            </a:pPr>
            <a:endParaRPr lang="en-CA" sz="2800" dirty="0"/>
          </a:p>
        </p:txBody>
      </p:sp>
      <p:pic>
        <p:nvPicPr>
          <p:cNvPr id="3074" name="Picture 2" descr="Big set of colorful houses, small town, exterior facade of small town. Vector flat illustration Big set of colorful houses, small town, exterior facade of small town. Vector flat illustration. cute small house stock illustrations">
            <a:extLst>
              <a:ext uri="{FF2B5EF4-FFF2-40B4-BE49-F238E27FC236}">
                <a16:creationId xmlns:a16="http://schemas.microsoft.com/office/drawing/2014/main" id="{45304677-725D-6E5B-A39D-BE4738B9B5B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a:fillRect/>
          </a:stretch>
        </p:blipFill>
        <p:spPr bwMode="auto">
          <a:xfrm>
            <a:off x="0" y="6696749"/>
            <a:ext cx="127254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7564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B369BD-95A3-B954-8BFD-87CDFD19332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706332F-614A-3F6E-E4A7-4B78FAA2C542}"/>
              </a:ext>
            </a:extLst>
          </p:cNvPr>
          <p:cNvSpPr>
            <a:spLocks noGrp="1"/>
          </p:cNvSpPr>
          <p:nvPr>
            <p:ph type="body" sz="quarter" idx="10"/>
          </p:nvPr>
        </p:nvSpPr>
        <p:spPr>
          <a:xfrm>
            <a:off x="814703" y="341362"/>
            <a:ext cx="11342036" cy="430887"/>
          </a:xfrm>
        </p:spPr>
        <p:txBody>
          <a:bodyPr/>
          <a:lstStyle/>
          <a:p>
            <a:r>
              <a:rPr lang="en-CA" dirty="0"/>
              <a:t>ESSENTIAL HOUSING RFP</a:t>
            </a:r>
          </a:p>
        </p:txBody>
      </p:sp>
      <p:sp>
        <p:nvSpPr>
          <p:cNvPr id="3" name="Text Placeholder 2">
            <a:extLst>
              <a:ext uri="{FF2B5EF4-FFF2-40B4-BE49-F238E27FC236}">
                <a16:creationId xmlns:a16="http://schemas.microsoft.com/office/drawing/2014/main" id="{B71B9698-680C-E879-ED6D-A586ADFEC5EE}"/>
              </a:ext>
            </a:extLst>
          </p:cNvPr>
          <p:cNvSpPr>
            <a:spLocks noGrp="1"/>
          </p:cNvSpPr>
          <p:nvPr>
            <p:ph type="body" sz="quarter" idx="13"/>
          </p:nvPr>
        </p:nvSpPr>
        <p:spPr>
          <a:xfrm>
            <a:off x="697015" y="605755"/>
            <a:ext cx="11459724" cy="1447800"/>
          </a:xfrm>
        </p:spPr>
        <p:txBody>
          <a:bodyPr>
            <a:normAutofit/>
          </a:bodyPr>
          <a:lstStyle/>
          <a:p>
            <a:r>
              <a:rPr lang="en-CA" sz="6000" dirty="0"/>
              <a:t>Recommendations</a:t>
            </a:r>
          </a:p>
        </p:txBody>
      </p:sp>
      <p:sp>
        <p:nvSpPr>
          <p:cNvPr id="5" name="Text Placeholder 4">
            <a:extLst>
              <a:ext uri="{FF2B5EF4-FFF2-40B4-BE49-F238E27FC236}">
                <a16:creationId xmlns:a16="http://schemas.microsoft.com/office/drawing/2014/main" id="{EE40ADA6-A567-A2EE-DC2D-8A3D92A879BE}"/>
              </a:ext>
            </a:extLst>
          </p:cNvPr>
          <p:cNvSpPr>
            <a:spLocks noGrp="1"/>
          </p:cNvSpPr>
          <p:nvPr>
            <p:ph type="body" sz="quarter" idx="15"/>
          </p:nvPr>
        </p:nvSpPr>
        <p:spPr>
          <a:xfrm>
            <a:off x="765999" y="2053555"/>
            <a:ext cx="7662804" cy="6494085"/>
          </a:xfrm>
        </p:spPr>
        <p:txBody>
          <a:bodyPr/>
          <a:lstStyle/>
          <a:p>
            <a:pPr>
              <a:lnSpc>
                <a:spcPct val="100000"/>
              </a:lnSpc>
              <a:spcAft>
                <a:spcPts val="0"/>
              </a:spcAft>
            </a:pPr>
            <a:endParaRPr lang="en-US" dirty="0"/>
          </a:p>
          <a:p>
            <a:pPr>
              <a:lnSpc>
                <a:spcPct val="100000"/>
              </a:lnSpc>
              <a:spcAft>
                <a:spcPts val="0"/>
              </a:spcAft>
            </a:pPr>
            <a:r>
              <a:rPr lang="en-US" sz="2800" b="1" dirty="0">
                <a:solidFill>
                  <a:srgbClr val="1275A7"/>
                </a:solidFill>
              </a:rPr>
              <a:t>THAT</a:t>
            </a:r>
            <a:r>
              <a:rPr lang="en-US" sz="2800" dirty="0">
                <a:solidFill>
                  <a:srgbClr val="1275A7"/>
                </a:solidFill>
              </a:rPr>
              <a:t> Council direct staff to commence negotiations for contracts with Lane One and South Pier to construct essential housing on Seventh Street road end (665 Station Road) and 500 Fraser Street, respectively. </a:t>
            </a:r>
          </a:p>
          <a:p>
            <a:pPr>
              <a:lnSpc>
                <a:spcPct val="100000"/>
              </a:lnSpc>
              <a:spcAft>
                <a:spcPts val="0"/>
              </a:spcAft>
            </a:pPr>
            <a:endParaRPr lang="en-US" sz="2800" dirty="0">
              <a:solidFill>
                <a:srgbClr val="1275A7"/>
              </a:solidFill>
            </a:endParaRPr>
          </a:p>
          <a:p>
            <a:pPr>
              <a:lnSpc>
                <a:spcPct val="100000"/>
              </a:lnSpc>
              <a:spcAft>
                <a:spcPts val="0"/>
              </a:spcAft>
            </a:pPr>
            <a:r>
              <a:rPr lang="en-US" sz="2800" b="1" dirty="0">
                <a:solidFill>
                  <a:srgbClr val="1275A7"/>
                </a:solidFill>
              </a:rPr>
              <a:t>THAT</a:t>
            </a:r>
            <a:r>
              <a:rPr lang="en-US" sz="2800" dirty="0">
                <a:solidFill>
                  <a:srgbClr val="1275A7"/>
                </a:solidFill>
              </a:rPr>
              <a:t> Council direct staff to commence the process to close a portion of the Seventh Street road end (adjacent to 665 Station Road) and bring forward a bylaw to rezone for low density residential;  </a:t>
            </a:r>
          </a:p>
          <a:p>
            <a:pPr>
              <a:lnSpc>
                <a:spcPct val="100000"/>
              </a:lnSpc>
              <a:spcAft>
                <a:spcPts val="0"/>
              </a:spcAft>
            </a:pPr>
            <a:endParaRPr lang="en-US" sz="2800" b="1" dirty="0">
              <a:solidFill>
                <a:srgbClr val="1275A7"/>
              </a:solidFill>
            </a:endParaRPr>
          </a:p>
          <a:p>
            <a:pPr>
              <a:lnSpc>
                <a:spcPct val="100000"/>
              </a:lnSpc>
              <a:spcAft>
                <a:spcPts val="0"/>
              </a:spcAft>
            </a:pPr>
            <a:r>
              <a:rPr lang="en-US" sz="2800" b="1" dirty="0">
                <a:solidFill>
                  <a:srgbClr val="1275A7"/>
                </a:solidFill>
              </a:rPr>
              <a:t>AND THAT </a:t>
            </a:r>
            <a:r>
              <a:rPr lang="en-US" sz="2800" dirty="0">
                <a:solidFill>
                  <a:srgbClr val="1275A7"/>
                </a:solidFill>
              </a:rPr>
              <a:t>Council direct staff to bring forward a bylaw to rezone 500 Fraser Street to low density residential. </a:t>
            </a:r>
            <a:endParaRPr lang="en-CA" sz="2800" dirty="0">
              <a:solidFill>
                <a:srgbClr val="1275A7"/>
              </a:solidFill>
            </a:endParaRPr>
          </a:p>
        </p:txBody>
      </p:sp>
      <p:pic>
        <p:nvPicPr>
          <p:cNvPr id="6" name="Picture 5">
            <a:extLst>
              <a:ext uri="{FF2B5EF4-FFF2-40B4-BE49-F238E27FC236}">
                <a16:creationId xmlns:a16="http://schemas.microsoft.com/office/drawing/2014/main" id="{9C12B5C4-ABEC-6BF4-0012-72E3339D2AA8}"/>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8428803" y="2557296"/>
            <a:ext cx="4187847" cy="3901778"/>
          </a:xfrm>
          <a:prstGeom prst="rect">
            <a:avLst/>
          </a:prstGeom>
          <a:ln>
            <a:solidFill>
              <a:schemeClr val="tx1"/>
            </a:solidFill>
          </a:ln>
        </p:spPr>
      </p:pic>
    </p:spTree>
    <p:extLst>
      <p:ext uri="{BB962C8B-B14F-4D97-AF65-F5344CB8AC3E}">
        <p14:creationId xmlns:p14="http://schemas.microsoft.com/office/powerpoint/2010/main" val="2123152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2F155CD-7A13-41C0-CD7E-B6005EA39D7A}"/>
              </a:ext>
            </a:extLst>
          </p:cNvPr>
          <p:cNvSpPr>
            <a:spLocks noGrp="1"/>
          </p:cNvSpPr>
          <p:nvPr>
            <p:ph type="body" sz="quarter" idx="11"/>
          </p:nvPr>
        </p:nvSpPr>
        <p:spPr>
          <a:xfrm>
            <a:off x="736049" y="2500465"/>
            <a:ext cx="5486400" cy="738664"/>
          </a:xfrm>
        </p:spPr>
        <p:txBody>
          <a:bodyPr>
            <a:normAutofit fontScale="92500" lnSpcReduction="10000"/>
          </a:bodyPr>
          <a:lstStyle/>
          <a:p>
            <a:r>
              <a:rPr lang="en-CA" b="1" dirty="0">
                <a:latin typeface="Myriad Pro Light" panose="020B0403030403020204"/>
              </a:rPr>
              <a:t>Presentation Outline</a:t>
            </a:r>
          </a:p>
        </p:txBody>
      </p:sp>
      <p:sp>
        <p:nvSpPr>
          <p:cNvPr id="5" name="Text Placeholder 4">
            <a:extLst>
              <a:ext uri="{FF2B5EF4-FFF2-40B4-BE49-F238E27FC236}">
                <a16:creationId xmlns:a16="http://schemas.microsoft.com/office/drawing/2014/main" id="{70F2FFD6-2FA6-F08D-D665-C29D99910515}"/>
              </a:ext>
            </a:extLst>
          </p:cNvPr>
          <p:cNvSpPr>
            <a:spLocks noGrp="1"/>
          </p:cNvSpPr>
          <p:nvPr>
            <p:ph type="body" sz="quarter" idx="13"/>
          </p:nvPr>
        </p:nvSpPr>
        <p:spPr>
          <a:xfrm>
            <a:off x="736049" y="320682"/>
            <a:ext cx="9067800" cy="2705869"/>
          </a:xfrm>
        </p:spPr>
        <p:txBody>
          <a:bodyPr>
            <a:normAutofit/>
          </a:bodyPr>
          <a:lstStyle/>
          <a:p>
            <a:pPr algn="l">
              <a:lnSpc>
                <a:spcPct val="100000"/>
              </a:lnSpc>
              <a:spcAft>
                <a:spcPts val="0"/>
              </a:spcAft>
            </a:pPr>
            <a:r>
              <a:rPr lang="en-CA" sz="6000" dirty="0">
                <a:latin typeface="Myriad Pro Light"/>
                <a:ea typeface="Calibri" panose="020F0502020204030204" pitchFamily="34" charset="0"/>
              </a:rPr>
              <a:t>Essential Housing </a:t>
            </a:r>
            <a:br>
              <a:rPr lang="en-CA" sz="6000" dirty="0">
                <a:latin typeface="Myriad Pro Light"/>
                <a:ea typeface="Calibri" panose="020F0502020204030204" pitchFamily="34" charset="0"/>
              </a:rPr>
            </a:br>
            <a:r>
              <a:rPr lang="en-CA" sz="6000" b="0" dirty="0">
                <a:latin typeface="Myriad Pro Light"/>
              </a:rPr>
              <a:t>Request for Proposals</a:t>
            </a:r>
          </a:p>
        </p:txBody>
      </p:sp>
      <p:sp>
        <p:nvSpPr>
          <p:cNvPr id="8" name="TextBox 7">
            <a:extLst>
              <a:ext uri="{FF2B5EF4-FFF2-40B4-BE49-F238E27FC236}">
                <a16:creationId xmlns:a16="http://schemas.microsoft.com/office/drawing/2014/main" id="{575994C2-066E-EE9F-CF8D-9C7EE04189F4}"/>
              </a:ext>
            </a:extLst>
          </p:cNvPr>
          <p:cNvSpPr txBox="1"/>
          <p:nvPr/>
        </p:nvSpPr>
        <p:spPr>
          <a:xfrm>
            <a:off x="736049" y="3649197"/>
            <a:ext cx="10589448" cy="4693593"/>
          </a:xfrm>
          <a:prstGeom prst="rect">
            <a:avLst/>
          </a:prstGeom>
          <a:noFill/>
        </p:spPr>
        <p:txBody>
          <a:bodyPr wrap="square" lIns="91440" tIns="45720" rIns="91440" bIns="45720" rtlCol="0" anchor="t">
            <a:spAutoFit/>
          </a:bodyPr>
          <a:lstStyle/>
          <a:p>
            <a:pPr marL="514350" indent="-514350">
              <a:spcBef>
                <a:spcPts val="1800"/>
              </a:spcBef>
              <a:buFont typeface="+mj-lt"/>
              <a:buAutoNum type="arabicPeriod"/>
            </a:pPr>
            <a:r>
              <a:rPr lang="en-CA" sz="3200" dirty="0">
                <a:latin typeface="+mn-lt"/>
              </a:rPr>
              <a:t>Purpose</a:t>
            </a:r>
          </a:p>
          <a:p>
            <a:pPr marL="514350" indent="-514350">
              <a:spcBef>
                <a:spcPts val="1800"/>
              </a:spcBef>
              <a:buFont typeface="+mj-lt"/>
              <a:buAutoNum type="arabicPeriod"/>
            </a:pPr>
            <a:r>
              <a:rPr lang="en-CA" sz="3200" dirty="0">
                <a:latin typeface="+mn-lt"/>
              </a:rPr>
              <a:t>Background </a:t>
            </a:r>
          </a:p>
          <a:p>
            <a:pPr marL="514350" indent="-514350">
              <a:spcBef>
                <a:spcPts val="1800"/>
              </a:spcBef>
              <a:buFont typeface="+mj-lt"/>
              <a:buAutoNum type="arabicPeriod"/>
            </a:pPr>
            <a:r>
              <a:rPr lang="en-CA" sz="3200" dirty="0">
                <a:latin typeface="+mn-lt"/>
              </a:rPr>
              <a:t>Selection Criteria</a:t>
            </a:r>
          </a:p>
          <a:p>
            <a:pPr marL="514350" indent="-514350">
              <a:spcBef>
                <a:spcPts val="1800"/>
              </a:spcBef>
              <a:buAutoNum type="arabicPeriod"/>
              <a:tabLst>
                <a:tab pos="536575" algn="l"/>
              </a:tabLst>
            </a:pPr>
            <a:r>
              <a:rPr lang="en-CA" sz="3200" dirty="0">
                <a:latin typeface="+mn-lt"/>
              </a:rPr>
              <a:t>Recommended Proponents</a:t>
            </a:r>
          </a:p>
          <a:p>
            <a:pPr marL="514350" indent="-514350" rtl="0">
              <a:spcBef>
                <a:spcPts val="1800"/>
              </a:spcBef>
              <a:buFont typeface="+mj-lt"/>
              <a:buAutoNum type="arabicPeriod"/>
              <a:tabLst>
                <a:tab pos="536575" algn="l"/>
              </a:tabLst>
            </a:pPr>
            <a:r>
              <a:rPr lang="en-US" sz="3200" dirty="0">
                <a:latin typeface="+mn-lt"/>
              </a:rPr>
              <a:t>Legal Considerations, Financing, Ownership and Management</a:t>
            </a:r>
          </a:p>
          <a:p>
            <a:pPr marL="514350" indent="-514350" rtl="0">
              <a:spcBef>
                <a:spcPts val="1800"/>
              </a:spcBef>
              <a:buFont typeface="+mj-lt"/>
              <a:buAutoNum type="arabicPeriod"/>
              <a:tabLst>
                <a:tab pos="536575" algn="l"/>
              </a:tabLst>
            </a:pPr>
            <a:r>
              <a:rPr lang="en-CA" sz="3200" dirty="0">
                <a:latin typeface="+mn-lt"/>
              </a:rPr>
              <a:t>Recommendations</a:t>
            </a:r>
          </a:p>
        </p:txBody>
      </p:sp>
    </p:spTree>
    <p:extLst>
      <p:ext uri="{BB962C8B-B14F-4D97-AF65-F5344CB8AC3E}">
        <p14:creationId xmlns:p14="http://schemas.microsoft.com/office/powerpoint/2010/main" val="2393303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755A29-D488-CB54-67F8-12303B8DF48B}"/>
              </a:ext>
            </a:extLst>
          </p:cNvPr>
          <p:cNvSpPr>
            <a:spLocks noGrp="1"/>
          </p:cNvSpPr>
          <p:nvPr>
            <p:ph type="body" sz="quarter" idx="10"/>
          </p:nvPr>
        </p:nvSpPr>
        <p:spPr>
          <a:xfrm>
            <a:off x="730373" y="395605"/>
            <a:ext cx="11342036" cy="430887"/>
          </a:xfrm>
        </p:spPr>
        <p:txBody>
          <a:bodyPr/>
          <a:lstStyle/>
          <a:p>
            <a:r>
              <a:rPr lang="en-CA" dirty="0"/>
              <a:t>ESSENTIAL HOUSING RFP</a:t>
            </a:r>
          </a:p>
        </p:txBody>
      </p:sp>
      <p:sp>
        <p:nvSpPr>
          <p:cNvPr id="3" name="Text Placeholder 2">
            <a:extLst>
              <a:ext uri="{FF2B5EF4-FFF2-40B4-BE49-F238E27FC236}">
                <a16:creationId xmlns:a16="http://schemas.microsoft.com/office/drawing/2014/main" id="{64946685-5B52-B825-2E15-9876AF9E9FAF}"/>
              </a:ext>
            </a:extLst>
          </p:cNvPr>
          <p:cNvSpPr>
            <a:spLocks noGrp="1"/>
          </p:cNvSpPr>
          <p:nvPr>
            <p:ph type="body" sz="quarter" idx="13"/>
          </p:nvPr>
        </p:nvSpPr>
        <p:spPr>
          <a:xfrm>
            <a:off x="671529" y="659228"/>
            <a:ext cx="11459724" cy="1990342"/>
          </a:xfrm>
        </p:spPr>
        <p:txBody>
          <a:bodyPr>
            <a:normAutofit/>
          </a:bodyPr>
          <a:lstStyle/>
          <a:p>
            <a:r>
              <a:rPr lang="en-CA" sz="6000" dirty="0"/>
              <a:t>Purpose/Background</a:t>
            </a:r>
          </a:p>
        </p:txBody>
      </p:sp>
      <p:sp>
        <p:nvSpPr>
          <p:cNvPr id="5" name="Text Placeholder 4">
            <a:extLst>
              <a:ext uri="{FF2B5EF4-FFF2-40B4-BE49-F238E27FC236}">
                <a16:creationId xmlns:a16="http://schemas.microsoft.com/office/drawing/2014/main" id="{AE841714-953E-3EDC-6866-4D4B8D250CC4}"/>
              </a:ext>
            </a:extLst>
          </p:cNvPr>
          <p:cNvSpPr>
            <a:spLocks noGrp="1"/>
          </p:cNvSpPr>
          <p:nvPr>
            <p:ph type="body" sz="quarter" idx="15"/>
          </p:nvPr>
        </p:nvSpPr>
        <p:spPr>
          <a:xfrm>
            <a:off x="801671" y="1930142"/>
            <a:ext cx="11531600" cy="1438855"/>
          </a:xfrm>
        </p:spPr>
        <p:txBody>
          <a:bodyPr/>
          <a:lstStyle/>
          <a:p>
            <a:pPr marL="342900" indent="-342900">
              <a:buFont typeface="Arial" panose="020B0604020202020204" pitchFamily="34" charset="0"/>
              <a:buChar char="•"/>
            </a:pPr>
            <a:r>
              <a:rPr lang="en-US" sz="2800" dirty="0">
                <a:solidFill>
                  <a:schemeClr val="tx1"/>
                </a:solidFill>
              </a:rPr>
              <a:t>Overview of the Essential Housing Request for Proposals (RFP) submission and selection process</a:t>
            </a:r>
          </a:p>
          <a:p>
            <a:pPr marL="342900" indent="-342900">
              <a:buFont typeface="Arial" panose="020B0604020202020204" pitchFamily="34" charset="0"/>
              <a:buChar char="•"/>
            </a:pPr>
            <a:r>
              <a:rPr lang="en-US" sz="2800" dirty="0">
                <a:solidFill>
                  <a:schemeClr val="tx1"/>
                </a:solidFill>
              </a:rPr>
              <a:t>Recommend that staff initiate contract discussions with two Proponents.</a:t>
            </a:r>
            <a:endParaRPr lang="en-CA" sz="2800" dirty="0">
              <a:solidFill>
                <a:schemeClr val="tx1"/>
              </a:solidFill>
            </a:endParaRPr>
          </a:p>
        </p:txBody>
      </p:sp>
      <p:sp>
        <p:nvSpPr>
          <p:cNvPr id="6" name="Text Placeholder 5">
            <a:extLst>
              <a:ext uri="{FF2B5EF4-FFF2-40B4-BE49-F238E27FC236}">
                <a16:creationId xmlns:a16="http://schemas.microsoft.com/office/drawing/2014/main" id="{A6FD7818-BE9B-2DF6-DFCF-BE7B99E59D5B}"/>
              </a:ext>
            </a:extLst>
          </p:cNvPr>
          <p:cNvSpPr>
            <a:spLocks noGrp="1"/>
          </p:cNvSpPr>
          <p:nvPr>
            <p:ph type="body" sz="quarter" idx="16"/>
          </p:nvPr>
        </p:nvSpPr>
        <p:spPr>
          <a:xfrm>
            <a:off x="899772" y="3753220"/>
            <a:ext cx="11530263" cy="5068054"/>
          </a:xfrm>
        </p:spPr>
        <p:txBody>
          <a:bodyPr/>
          <a:lstStyle/>
          <a:p>
            <a:r>
              <a:rPr lang="en-US" sz="2800" b="1" dirty="0"/>
              <a:t>On October 28, 2025 Council directed staff to:</a:t>
            </a:r>
          </a:p>
          <a:p>
            <a:pPr marL="352425" indent="-352425">
              <a:buFont typeface="Arial" panose="020B0604020202020204" pitchFamily="34" charset="0"/>
              <a:buChar char="•"/>
            </a:pPr>
            <a:r>
              <a:rPr lang="en-US" sz="2800" dirty="0"/>
              <a:t> </a:t>
            </a:r>
            <a:r>
              <a:rPr lang="en-US" sz="2800" i="1" dirty="0"/>
              <a:t>prepare for consideration, a Request for Proposal document for the construction of three units on Village owned property, notably 500 Fraser Street, 455 Fraser Street and 665 Station Road; and </a:t>
            </a:r>
          </a:p>
          <a:p>
            <a:pPr marL="352425" indent="-352425">
              <a:buFont typeface="Arial" panose="020B0604020202020204" pitchFamily="34" charset="0"/>
              <a:buChar char="•"/>
            </a:pPr>
            <a:r>
              <a:rPr lang="en-US" sz="2800" i="1" dirty="0"/>
              <a:t>explore legal considerations, financing and ongoing management cost related to the RFP process and ongoing ownership of the units. </a:t>
            </a:r>
          </a:p>
          <a:p>
            <a:endParaRPr lang="en-US" sz="2800" i="1" dirty="0">
              <a:solidFill>
                <a:srgbClr val="1275A7"/>
              </a:solidFill>
            </a:endParaRPr>
          </a:p>
          <a:p>
            <a:r>
              <a:rPr lang="en-US" sz="2800" i="1" dirty="0">
                <a:solidFill>
                  <a:srgbClr val="1275A7"/>
                </a:solidFill>
              </a:rPr>
              <a:t>On December 1, 2025, staff issued a RFP for small housing units to be constructed on three small lots owned by the Village. The RFP process closed on January 23, 2026, and resulted in the submission of 23 proposals and over 60 different designs.</a:t>
            </a:r>
            <a:endParaRPr lang="en-CA" sz="2800" i="1" dirty="0">
              <a:solidFill>
                <a:srgbClr val="1275A7"/>
              </a:solidFill>
            </a:endParaRPr>
          </a:p>
        </p:txBody>
      </p:sp>
    </p:spTree>
    <p:extLst>
      <p:ext uri="{BB962C8B-B14F-4D97-AF65-F5344CB8AC3E}">
        <p14:creationId xmlns:p14="http://schemas.microsoft.com/office/powerpoint/2010/main" val="389911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15153-DEB3-9265-15F2-A26AFAD0009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64843A3-77FB-880D-289E-2AD7456222CE}"/>
              </a:ext>
            </a:extLst>
          </p:cNvPr>
          <p:cNvSpPr>
            <a:spLocks noGrp="1"/>
          </p:cNvSpPr>
          <p:nvPr>
            <p:ph type="body" sz="quarter" idx="10"/>
          </p:nvPr>
        </p:nvSpPr>
        <p:spPr>
          <a:xfrm>
            <a:off x="638107" y="425887"/>
            <a:ext cx="11342036" cy="430887"/>
          </a:xfrm>
        </p:spPr>
        <p:txBody>
          <a:bodyPr/>
          <a:lstStyle/>
          <a:p>
            <a:r>
              <a:rPr lang="en-CA" dirty="0"/>
              <a:t>ESSENTIAL HOUSING RFP</a:t>
            </a:r>
          </a:p>
        </p:txBody>
      </p:sp>
      <p:sp>
        <p:nvSpPr>
          <p:cNvPr id="3" name="Text Placeholder 2">
            <a:extLst>
              <a:ext uri="{FF2B5EF4-FFF2-40B4-BE49-F238E27FC236}">
                <a16:creationId xmlns:a16="http://schemas.microsoft.com/office/drawing/2014/main" id="{EE47493C-F6D2-E0CF-85E1-845B9AE16941}"/>
              </a:ext>
            </a:extLst>
          </p:cNvPr>
          <p:cNvSpPr>
            <a:spLocks noGrp="1"/>
          </p:cNvSpPr>
          <p:nvPr>
            <p:ph type="body" sz="quarter" idx="13"/>
          </p:nvPr>
        </p:nvSpPr>
        <p:spPr>
          <a:xfrm>
            <a:off x="638107" y="856774"/>
            <a:ext cx="11459724" cy="1990342"/>
          </a:xfrm>
        </p:spPr>
        <p:txBody>
          <a:bodyPr>
            <a:normAutofit/>
          </a:bodyPr>
          <a:lstStyle/>
          <a:p>
            <a:r>
              <a:rPr lang="en-CA" sz="6000" dirty="0"/>
              <a:t>Intent</a:t>
            </a:r>
          </a:p>
        </p:txBody>
      </p:sp>
      <p:sp>
        <p:nvSpPr>
          <p:cNvPr id="5" name="Text Placeholder 4">
            <a:extLst>
              <a:ext uri="{FF2B5EF4-FFF2-40B4-BE49-F238E27FC236}">
                <a16:creationId xmlns:a16="http://schemas.microsoft.com/office/drawing/2014/main" id="{C3ED2C40-7611-BE47-9838-E9077717B18F}"/>
              </a:ext>
            </a:extLst>
          </p:cNvPr>
          <p:cNvSpPr>
            <a:spLocks noGrp="1"/>
          </p:cNvSpPr>
          <p:nvPr>
            <p:ph type="body" sz="quarter" idx="15"/>
          </p:nvPr>
        </p:nvSpPr>
        <p:spPr>
          <a:xfrm>
            <a:off x="714308" y="2116184"/>
            <a:ext cx="11944947" cy="3296543"/>
          </a:xfrm>
        </p:spPr>
        <p:txBody>
          <a:bodyPr/>
          <a:lstStyle/>
          <a:p>
            <a:r>
              <a:rPr lang="en-US" sz="2600" dirty="0"/>
              <a:t>The intent of the RFP was threefold:</a:t>
            </a:r>
          </a:p>
          <a:p>
            <a:pPr marL="352425" indent="-352425">
              <a:buFont typeface="Arial" panose="020B0604020202020204" pitchFamily="34" charset="0"/>
              <a:buChar char="•"/>
            </a:pPr>
            <a:r>
              <a:rPr lang="en-US" sz="2600" dirty="0"/>
              <a:t>To provide the Lytton area rental housing units for permanent/full time essential service workers as outlined in the Interim Housing Strategy;</a:t>
            </a:r>
          </a:p>
          <a:p>
            <a:pPr marL="352425" indent="-352425">
              <a:buFont typeface="Arial" panose="020B0604020202020204" pitchFamily="34" charset="0"/>
              <a:buChar char="•"/>
            </a:pPr>
            <a:r>
              <a:rPr lang="en-US" sz="2600" dirty="0"/>
              <a:t>To provide new housing designs/contractors that might be desirable for other residents/property owners rebuilding in Lytton; and</a:t>
            </a:r>
          </a:p>
          <a:p>
            <a:pPr marL="352425" indent="-352425">
              <a:buFont typeface="Arial" panose="020B0604020202020204" pitchFamily="34" charset="0"/>
              <a:buChar char="•"/>
            </a:pPr>
            <a:r>
              <a:rPr lang="en-US" sz="2600" dirty="0"/>
              <a:t>To provide a catalogue showcasing the RFP homes that will be available for residents/property owners when selecting a contractor to rebuild their homes. </a:t>
            </a:r>
            <a:endParaRPr lang="en-CA" sz="2600" dirty="0"/>
          </a:p>
        </p:txBody>
      </p:sp>
      <p:sp>
        <p:nvSpPr>
          <p:cNvPr id="8" name="TextBox 7">
            <a:extLst>
              <a:ext uri="{FF2B5EF4-FFF2-40B4-BE49-F238E27FC236}">
                <a16:creationId xmlns:a16="http://schemas.microsoft.com/office/drawing/2014/main" id="{A955F939-7418-9C9A-3FEB-D3AFB487A4EE}"/>
              </a:ext>
            </a:extLst>
          </p:cNvPr>
          <p:cNvSpPr txBox="1"/>
          <p:nvPr/>
        </p:nvSpPr>
        <p:spPr>
          <a:xfrm>
            <a:off x="638107" y="6324600"/>
            <a:ext cx="12097347" cy="2308324"/>
          </a:xfrm>
          <a:prstGeom prst="rect">
            <a:avLst/>
          </a:prstGeom>
          <a:noFill/>
        </p:spPr>
        <p:txBody>
          <a:bodyPr wrap="square" rtlCol="0">
            <a:spAutoFit/>
          </a:bodyPr>
          <a:lstStyle/>
          <a:p>
            <a:r>
              <a:rPr lang="en-US" sz="2400" b="1" dirty="0">
                <a:solidFill>
                  <a:srgbClr val="1275A7"/>
                </a:solidFill>
                <a:latin typeface="+mn-lt"/>
              </a:rPr>
              <a:t>The BC Government has defined ESSENTIAL SERVICES as:</a:t>
            </a:r>
          </a:p>
          <a:p>
            <a:endParaRPr lang="en-US" sz="2400" b="1" dirty="0">
              <a:solidFill>
                <a:srgbClr val="1275A7"/>
              </a:solidFill>
              <a:latin typeface="+mn-lt"/>
            </a:endParaRPr>
          </a:p>
          <a:p>
            <a:r>
              <a:rPr lang="en-US" sz="2400" b="1" i="1" dirty="0">
                <a:solidFill>
                  <a:srgbClr val="1275A7"/>
                </a:solidFill>
                <a:latin typeface="+mn-lt"/>
              </a:rPr>
              <a:t>Daily services essential to preserving life, health, public safety, and basic societal functioning. </a:t>
            </a:r>
          </a:p>
          <a:p>
            <a:r>
              <a:rPr lang="en-US" sz="2400" b="1" i="1" dirty="0">
                <a:solidFill>
                  <a:srgbClr val="1275A7"/>
                </a:solidFill>
                <a:latin typeface="+mn-lt"/>
              </a:rPr>
              <a:t>These include health care, emergency response, law enforcement, utilities, food supply, and more. </a:t>
            </a:r>
            <a:r>
              <a:rPr lang="en-US" sz="2400" i="1" dirty="0">
                <a:solidFill>
                  <a:srgbClr val="1275A7"/>
                </a:solidFill>
                <a:latin typeface="+mn-lt"/>
              </a:rPr>
              <a:t>The list was developed by Emergency Management BC in consultation with other ministries and the Provincial Health Officer. </a:t>
            </a:r>
            <a:r>
              <a:rPr lang="en-US" sz="2400" i="1" dirty="0"/>
              <a:t> </a:t>
            </a:r>
          </a:p>
        </p:txBody>
      </p:sp>
    </p:spTree>
    <p:extLst>
      <p:ext uri="{BB962C8B-B14F-4D97-AF65-F5344CB8AC3E}">
        <p14:creationId xmlns:p14="http://schemas.microsoft.com/office/powerpoint/2010/main" val="46279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BEE40F-9451-7B0E-ED9F-9C8BFCF401D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0DDBCE6-70E0-E608-006D-9B8BF23D8BB5}"/>
              </a:ext>
            </a:extLst>
          </p:cNvPr>
          <p:cNvSpPr>
            <a:spLocks noGrp="1"/>
          </p:cNvSpPr>
          <p:nvPr>
            <p:ph type="body" sz="quarter" idx="10"/>
          </p:nvPr>
        </p:nvSpPr>
        <p:spPr>
          <a:xfrm>
            <a:off x="806065" y="304800"/>
            <a:ext cx="11342036" cy="430887"/>
          </a:xfrm>
        </p:spPr>
        <p:txBody>
          <a:bodyPr/>
          <a:lstStyle/>
          <a:p>
            <a:r>
              <a:rPr lang="en-CA" dirty="0"/>
              <a:t>ESSENTIAL HOUSING RFP</a:t>
            </a:r>
          </a:p>
        </p:txBody>
      </p:sp>
      <p:sp>
        <p:nvSpPr>
          <p:cNvPr id="3" name="Text Placeholder 2">
            <a:extLst>
              <a:ext uri="{FF2B5EF4-FFF2-40B4-BE49-F238E27FC236}">
                <a16:creationId xmlns:a16="http://schemas.microsoft.com/office/drawing/2014/main" id="{A0CCDC81-5D9C-B2A0-C859-FF5F5AA07B29}"/>
              </a:ext>
            </a:extLst>
          </p:cNvPr>
          <p:cNvSpPr>
            <a:spLocks noGrp="1"/>
          </p:cNvSpPr>
          <p:nvPr>
            <p:ph type="body" sz="quarter" idx="13"/>
          </p:nvPr>
        </p:nvSpPr>
        <p:spPr>
          <a:xfrm>
            <a:off x="747221" y="756225"/>
            <a:ext cx="11459724" cy="1990342"/>
          </a:xfrm>
        </p:spPr>
        <p:txBody>
          <a:bodyPr>
            <a:normAutofit/>
          </a:bodyPr>
          <a:lstStyle/>
          <a:p>
            <a:pPr>
              <a:lnSpc>
                <a:spcPct val="100000"/>
              </a:lnSpc>
              <a:spcAft>
                <a:spcPts val="0"/>
              </a:spcAft>
            </a:pPr>
            <a:r>
              <a:rPr lang="en-CA" sz="6000" dirty="0"/>
              <a:t>Evaluation</a:t>
            </a:r>
          </a:p>
        </p:txBody>
      </p:sp>
      <p:sp>
        <p:nvSpPr>
          <p:cNvPr id="5" name="Text Placeholder 4">
            <a:extLst>
              <a:ext uri="{FF2B5EF4-FFF2-40B4-BE49-F238E27FC236}">
                <a16:creationId xmlns:a16="http://schemas.microsoft.com/office/drawing/2014/main" id="{8D7A2465-F9D4-59D8-5ECC-4C5E37AD5039}"/>
              </a:ext>
            </a:extLst>
          </p:cNvPr>
          <p:cNvSpPr>
            <a:spLocks noGrp="1"/>
          </p:cNvSpPr>
          <p:nvPr>
            <p:ph type="body" sz="quarter" idx="15"/>
          </p:nvPr>
        </p:nvSpPr>
        <p:spPr>
          <a:xfrm>
            <a:off x="939800" y="1751396"/>
            <a:ext cx="11049000" cy="2404954"/>
          </a:xfrm>
        </p:spPr>
        <p:txBody>
          <a:bodyPr vert="horz" lIns="91440" tIns="45720" rIns="91440" bIns="45720" rtlCol="0" anchor="t">
            <a:spAutoFit/>
          </a:bodyPr>
          <a:lstStyle/>
          <a:p>
            <a:pPr>
              <a:lnSpc>
                <a:spcPct val="100000"/>
              </a:lnSpc>
              <a:spcAft>
                <a:spcPts val="600"/>
              </a:spcAft>
            </a:pPr>
            <a:r>
              <a:rPr lang="en-US" b="1">
                <a:solidFill>
                  <a:srgbClr val="1275A7"/>
                </a:solidFill>
                <a:latin typeface="Calibri"/>
                <a:ea typeface="Calibri"/>
                <a:cs typeface="Calibri"/>
              </a:rPr>
              <a:t>STAGE 1.A - MANDATORY REQUIREMENTS</a:t>
            </a:r>
            <a:r>
              <a:rPr lang="en-US" b="1" dirty="0">
                <a:latin typeface="Calibri"/>
                <a:ea typeface="Calibri"/>
                <a:cs typeface="Calibri"/>
              </a:rPr>
              <a:t> </a:t>
            </a:r>
            <a:endParaRPr lang="en-US" sz="1200" b="1" dirty="0">
              <a:latin typeface="Calibri"/>
              <a:ea typeface="Calibri"/>
              <a:cs typeface="Calibri"/>
            </a:endParaRPr>
          </a:p>
          <a:p>
            <a:pPr marL="721995" lvl="1" indent="-369570">
              <a:lnSpc>
                <a:spcPct val="100000"/>
              </a:lnSpc>
            </a:pPr>
            <a:r>
              <a:rPr lang="en-US" dirty="0">
                <a:latin typeface="Calibri"/>
                <a:ea typeface="Calibri"/>
                <a:cs typeface="Calibri"/>
              </a:rPr>
              <a:t>The mandatory requirements resulted in only 13 of the 23 proposals proceeding.</a:t>
            </a:r>
          </a:p>
          <a:p>
            <a:pPr marL="721995" lvl="1" indent="-369570">
              <a:lnSpc>
                <a:spcPct val="100000"/>
              </a:lnSpc>
            </a:pPr>
            <a:r>
              <a:rPr lang="en-US" dirty="0">
                <a:latin typeface="Calibri"/>
                <a:ea typeface="Calibri"/>
                <a:cs typeface="Calibri"/>
              </a:rPr>
              <a:t>A challenge was the remaining 13 Proposals would also take considerable time to review in detail, particularly factoring </a:t>
            </a:r>
            <a:r>
              <a:rPr lang="en-US">
                <a:latin typeface="Calibri"/>
                <a:ea typeface="Calibri"/>
                <a:cs typeface="Calibri"/>
              </a:rPr>
              <a:t>in the</a:t>
            </a:r>
            <a:r>
              <a:rPr lang="en-US" dirty="0">
                <a:latin typeface="Calibri"/>
                <a:ea typeface="Calibri"/>
                <a:cs typeface="Calibri"/>
              </a:rPr>
              <a:t> construction specifications. </a:t>
            </a:r>
          </a:p>
          <a:p>
            <a:pPr>
              <a:lnSpc>
                <a:spcPct val="100000"/>
              </a:lnSpc>
              <a:spcAft>
                <a:spcPts val="0"/>
              </a:spcAft>
            </a:pPr>
            <a:endParaRPr lang="en-US" b="1"/>
          </a:p>
          <a:p>
            <a:pPr marL="342900" indent="-342900">
              <a:buFont typeface="Arial" panose="020B0604020202020204" pitchFamily="34" charset="0"/>
              <a:buChar char="•"/>
            </a:pPr>
            <a:endParaRPr lang="en-US"/>
          </a:p>
        </p:txBody>
      </p:sp>
      <p:pic>
        <p:nvPicPr>
          <p:cNvPr id="6" name="Picture 5">
            <a:extLst>
              <a:ext uri="{FF2B5EF4-FFF2-40B4-BE49-F238E27FC236}">
                <a16:creationId xmlns:a16="http://schemas.microsoft.com/office/drawing/2014/main" id="{6D6DFF8C-79C6-3D14-9507-74B5EF314CD3}"/>
              </a:ext>
            </a:extLst>
          </p:cNvPr>
          <p:cNvPicPr>
            <a:picLocks noChangeAspect="1"/>
          </p:cNvPicPr>
          <p:nvPr/>
        </p:nvPicPr>
        <p:blipFill>
          <a:blip r:embed="rId2"/>
          <a:stretch>
            <a:fillRect/>
          </a:stretch>
        </p:blipFill>
        <p:spPr>
          <a:xfrm>
            <a:off x="1013956" y="6134480"/>
            <a:ext cx="5756827" cy="2397087"/>
          </a:xfrm>
          <a:prstGeom prst="rect">
            <a:avLst/>
          </a:prstGeom>
        </p:spPr>
      </p:pic>
      <p:sp>
        <p:nvSpPr>
          <p:cNvPr id="7" name="Text Placeholder 4">
            <a:extLst>
              <a:ext uri="{FF2B5EF4-FFF2-40B4-BE49-F238E27FC236}">
                <a16:creationId xmlns:a16="http://schemas.microsoft.com/office/drawing/2014/main" id="{51D4AFD2-F38E-24A5-074E-03BACCE71B79}"/>
              </a:ext>
            </a:extLst>
          </p:cNvPr>
          <p:cNvSpPr txBox="1">
            <a:spLocks/>
          </p:cNvSpPr>
          <p:nvPr/>
        </p:nvSpPr>
        <p:spPr>
          <a:xfrm>
            <a:off x="1011710" y="3794984"/>
            <a:ext cx="11996993" cy="2558842"/>
          </a:xfrm>
          <a:prstGeom prst="rect">
            <a:avLst/>
          </a:prstGeom>
        </p:spPr>
        <p:txBody>
          <a:bodyPr vert="horz" wrap="square" lIns="91440" tIns="45720" rIns="91440" bIns="45720" rtlCol="0" anchor="t">
            <a:spAutoFit/>
          </a:bodyPr>
          <a:lstStyle>
            <a:lvl1pPr marL="0" indent="0" hangingPunct="0">
              <a:lnSpc>
                <a:spcPts val="3200"/>
              </a:lnSpc>
              <a:spcBef>
                <a:spcPts val="0"/>
              </a:spcBef>
              <a:spcAft>
                <a:spcPts val="900"/>
              </a:spcAft>
              <a:buClr>
                <a:srgbClr val="1275A7"/>
              </a:buClr>
              <a:buFontTx/>
              <a:buNone/>
              <a:defRPr sz="2400">
                <a:latin typeface="Calibri" panose="020F0502020204030204" pitchFamily="34" charset="0"/>
                <a:ea typeface="+mn-ea"/>
                <a:cs typeface="Calibri" panose="020F0502020204030204" pitchFamily="34" charset="0"/>
              </a:defRPr>
            </a:lvl1pPr>
            <a:lvl2pPr marL="0" indent="-457200" hangingPunct="0">
              <a:lnSpc>
                <a:spcPts val="3200"/>
              </a:lnSpc>
              <a:spcAft>
                <a:spcPts val="0"/>
              </a:spcAft>
              <a:buClr>
                <a:srgbClr val="1275A7"/>
              </a:buClr>
              <a:buFont typeface="Arial" panose="020B0604020202020204" pitchFamily="34" charset="0"/>
              <a:buChar char="•"/>
              <a:defRPr sz="2400">
                <a:latin typeface="Calibri" panose="020F0502020204030204" pitchFamily="34" charset="0"/>
                <a:ea typeface="+mn-ea"/>
                <a:cs typeface="Calibri" panose="020F0502020204030204" pitchFamily="34" charset="0"/>
              </a:defRPr>
            </a:lvl2pPr>
            <a:lvl3pPr marL="457200" indent="0" hangingPunct="0">
              <a:spcAft>
                <a:spcPts val="600"/>
              </a:spcAft>
              <a:buClr>
                <a:srgbClr val="1275A7"/>
              </a:buClr>
              <a:buFont typeface="Arial" panose="020B0604020202020204" pitchFamily="34" charset="0"/>
              <a:buNone/>
              <a:defRPr sz="2900">
                <a:latin typeface="Calibri" panose="020F0502020204030204" pitchFamily="34" charset="0"/>
                <a:ea typeface="+mn-ea"/>
                <a:cs typeface="Calibri" panose="020F0502020204030204" pitchFamily="34" charset="0"/>
              </a:defRPr>
            </a:lvl3pPr>
            <a:lvl4pPr marL="1371600" indent="-457200" hangingPunct="0">
              <a:spcAft>
                <a:spcPts val="600"/>
              </a:spcAft>
              <a:buClr>
                <a:srgbClr val="1275A7"/>
              </a:buClr>
              <a:buFont typeface="Arial" panose="020B0604020202020204" pitchFamily="34" charset="0"/>
              <a:buChar char="•"/>
              <a:defRPr sz="2900">
                <a:latin typeface="Calibri" panose="020F0502020204030204" pitchFamily="34" charset="0"/>
                <a:ea typeface="+mn-ea"/>
                <a:cs typeface="Calibri" panose="020F0502020204030204" pitchFamily="34" charset="0"/>
              </a:defRPr>
            </a:lvl4pPr>
            <a:lvl5pPr marL="1828800" indent="-457200" hangingPunct="0">
              <a:spcAft>
                <a:spcPts val="600"/>
              </a:spcAft>
              <a:buClr>
                <a:srgbClr val="1275A7"/>
              </a:buClr>
              <a:buFont typeface="Arial" panose="020B0604020202020204" pitchFamily="34" charset="0"/>
              <a:buChar char="•"/>
              <a:defRPr sz="2900">
                <a:latin typeface="Calibri" panose="020F0502020204030204" pitchFamily="34" charset="0"/>
                <a:ea typeface="+mn-ea"/>
                <a:cs typeface="Calibri" panose="020F0502020204030204" pitchFamily="34" charset="0"/>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00000"/>
              </a:lnSpc>
              <a:spcAft>
                <a:spcPts val="0"/>
              </a:spcAft>
            </a:pPr>
            <a:r>
              <a:rPr lang="en-US" b="1" dirty="0">
                <a:solidFill>
                  <a:srgbClr val="1275A7"/>
                </a:solidFill>
                <a:latin typeface="Calibri"/>
                <a:ea typeface="Calibri"/>
                <a:cs typeface="Calibri"/>
              </a:rPr>
              <a:t>STAGE 1.B - EVALUATION CRITERIA </a:t>
            </a:r>
            <a:endParaRPr lang="en-US" sz="1200" dirty="0">
              <a:solidFill>
                <a:srgbClr val="1275A7"/>
              </a:solidFill>
              <a:latin typeface="Calibri"/>
              <a:ea typeface="Calibri"/>
              <a:cs typeface="Calibri"/>
            </a:endParaRPr>
          </a:p>
          <a:p>
            <a:pPr marL="342900" indent="9525">
              <a:lnSpc>
                <a:spcPct val="100000"/>
              </a:lnSpc>
              <a:spcAft>
                <a:spcPts val="600"/>
              </a:spcAft>
            </a:pPr>
            <a:r>
              <a:rPr lang="en-US" dirty="0">
                <a:latin typeface="Calibri"/>
                <a:ea typeface="Calibri"/>
                <a:cs typeface="Calibri"/>
              </a:rPr>
              <a:t>As permitted in RFP, staff added sub-stage focused on price and the number of buildable lots  considering that the Village has limited funds.</a:t>
            </a:r>
          </a:p>
          <a:p>
            <a:pPr marL="721995" indent="-369570">
              <a:lnSpc>
                <a:spcPct val="100000"/>
              </a:lnSpc>
              <a:spcAft>
                <a:spcPts val="600"/>
              </a:spcAft>
              <a:buFont typeface="Arial"/>
              <a:buChar char="•"/>
            </a:pPr>
            <a:r>
              <a:rPr lang="en-US" dirty="0">
                <a:latin typeface="Calibri"/>
                <a:ea typeface="Calibri"/>
                <a:cs typeface="Calibri"/>
              </a:rPr>
              <a:t>only 500 Fraser Street and the Seventh Street road end (665 Station Road) </a:t>
            </a:r>
          </a:p>
          <a:p>
            <a:pPr marL="721995" indent="-369570">
              <a:lnSpc>
                <a:spcPct val="100000"/>
              </a:lnSpc>
              <a:spcAft>
                <a:spcPts val="600"/>
              </a:spcAft>
              <a:buFont typeface="Arial"/>
              <a:buChar char="•"/>
            </a:pPr>
            <a:r>
              <a:rPr lang="en-US" dirty="0">
                <a:latin typeface="Calibri"/>
                <a:ea typeface="Calibri"/>
                <a:cs typeface="Calibri"/>
              </a:rPr>
              <a:t>did not consider Proponents that had a price per square foot exceeding $400. </a:t>
            </a:r>
          </a:p>
          <a:p>
            <a:pPr marL="342900" indent="-342900">
              <a:buFont typeface="Arial" panose="020B0604020202020204" pitchFamily="34" charset="0"/>
              <a:buChar char="•"/>
            </a:pPr>
            <a:endParaRPr lang="en-US" dirty="0"/>
          </a:p>
        </p:txBody>
      </p:sp>
      <p:pic>
        <p:nvPicPr>
          <p:cNvPr id="9" name="Picture 8">
            <a:extLst>
              <a:ext uri="{FF2B5EF4-FFF2-40B4-BE49-F238E27FC236}">
                <a16:creationId xmlns:a16="http://schemas.microsoft.com/office/drawing/2014/main" id="{5DD12826-C477-B5FB-7E75-71CE4021C484}"/>
              </a:ext>
            </a:extLst>
          </p:cNvPr>
          <p:cNvPicPr>
            <a:picLocks noChangeAspect="1"/>
          </p:cNvPicPr>
          <p:nvPr/>
        </p:nvPicPr>
        <p:blipFill>
          <a:blip r:embed="rId3"/>
          <a:srcRect l="8211" t="7926" r="18527" b="5839"/>
          <a:stretch>
            <a:fillRect/>
          </a:stretch>
        </p:blipFill>
        <p:spPr>
          <a:xfrm rot="5400000">
            <a:off x="8256470" y="4923422"/>
            <a:ext cx="2665911" cy="5076002"/>
          </a:xfrm>
          <a:prstGeom prst="rect">
            <a:avLst/>
          </a:prstGeom>
        </p:spPr>
      </p:pic>
    </p:spTree>
    <p:extLst>
      <p:ext uri="{BB962C8B-B14F-4D97-AF65-F5344CB8AC3E}">
        <p14:creationId xmlns:p14="http://schemas.microsoft.com/office/powerpoint/2010/main" val="2854464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DABF8-E5B2-FD71-8DBD-759C278A08D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244B36E-ACA4-82D4-908F-C185DA6D3E04}"/>
              </a:ext>
            </a:extLst>
          </p:cNvPr>
          <p:cNvSpPr>
            <a:spLocks noGrp="1"/>
          </p:cNvSpPr>
          <p:nvPr>
            <p:ph type="body" sz="quarter" idx="10"/>
          </p:nvPr>
        </p:nvSpPr>
        <p:spPr>
          <a:xfrm>
            <a:off x="730373" y="401432"/>
            <a:ext cx="11342036" cy="430887"/>
          </a:xfrm>
        </p:spPr>
        <p:txBody>
          <a:bodyPr/>
          <a:lstStyle/>
          <a:p>
            <a:r>
              <a:rPr lang="en-CA" dirty="0"/>
              <a:t>ESSENTIAL HOUSING RFP</a:t>
            </a:r>
          </a:p>
        </p:txBody>
      </p:sp>
      <p:sp>
        <p:nvSpPr>
          <p:cNvPr id="3" name="Text Placeholder 2">
            <a:extLst>
              <a:ext uri="{FF2B5EF4-FFF2-40B4-BE49-F238E27FC236}">
                <a16:creationId xmlns:a16="http://schemas.microsoft.com/office/drawing/2014/main" id="{0DB3E666-53F4-22F2-79FA-07F5D0BDD01A}"/>
              </a:ext>
            </a:extLst>
          </p:cNvPr>
          <p:cNvSpPr>
            <a:spLocks noGrp="1"/>
          </p:cNvSpPr>
          <p:nvPr>
            <p:ph type="body" sz="quarter" idx="13"/>
          </p:nvPr>
        </p:nvSpPr>
        <p:spPr>
          <a:xfrm>
            <a:off x="764408" y="608465"/>
            <a:ext cx="11459724" cy="1990342"/>
          </a:xfrm>
        </p:spPr>
        <p:txBody>
          <a:bodyPr vert="horz" lIns="91440" tIns="45720" rIns="91440" bIns="45720" rtlCol="0" anchor="t">
            <a:normAutofit/>
          </a:bodyPr>
          <a:lstStyle/>
          <a:p>
            <a:r>
              <a:rPr lang="en-CA" sz="6000">
                <a:latin typeface="Myriad Pro Light"/>
                <a:cs typeface="Calibri"/>
              </a:rPr>
              <a:t>Price and Spec Evaluation</a:t>
            </a:r>
            <a:endParaRPr lang="en-CA" sz="6000"/>
          </a:p>
        </p:txBody>
      </p:sp>
      <p:sp>
        <p:nvSpPr>
          <p:cNvPr id="5" name="Text Placeholder 4">
            <a:extLst>
              <a:ext uri="{FF2B5EF4-FFF2-40B4-BE49-F238E27FC236}">
                <a16:creationId xmlns:a16="http://schemas.microsoft.com/office/drawing/2014/main" id="{D23F37D7-2300-0559-8A05-73D0A1CC391D}"/>
              </a:ext>
            </a:extLst>
          </p:cNvPr>
          <p:cNvSpPr>
            <a:spLocks noGrp="1"/>
          </p:cNvSpPr>
          <p:nvPr>
            <p:ph type="body" sz="quarter" idx="15"/>
          </p:nvPr>
        </p:nvSpPr>
        <p:spPr>
          <a:xfrm>
            <a:off x="759202" y="1726964"/>
            <a:ext cx="11531600" cy="2353658"/>
          </a:xfrm>
        </p:spPr>
        <p:txBody>
          <a:bodyPr vert="horz" lIns="91440" tIns="45720" rIns="91440" bIns="45720" rtlCol="0" anchor="t">
            <a:spAutoFit/>
          </a:bodyPr>
          <a:lstStyle/>
          <a:p>
            <a:r>
              <a:rPr lang="en-US" b="1">
                <a:solidFill>
                  <a:srgbClr val="1275A7"/>
                </a:solidFill>
              </a:rPr>
              <a:t>STAGE 2.A - EVALUATION CRITERIA </a:t>
            </a:r>
            <a:endParaRPr lang="en-US">
              <a:solidFill>
                <a:srgbClr val="1275A7"/>
              </a:solidFill>
            </a:endParaRPr>
          </a:p>
          <a:p>
            <a:pPr marL="342900" indent="-342900">
              <a:buFont typeface="Arial" panose="020B0604020202020204" pitchFamily="34" charset="0"/>
              <a:buChar char="•"/>
            </a:pPr>
            <a:r>
              <a:rPr lang="en-US"/>
              <a:t>ensure the price comparison is on a level playing field. </a:t>
            </a:r>
          </a:p>
          <a:p>
            <a:pPr marL="342900" indent="-342900">
              <a:buFont typeface="Arial" panose="020B0604020202020204" pitchFamily="34" charset="0"/>
              <a:buChar char="•"/>
            </a:pPr>
            <a:r>
              <a:rPr lang="en-US" dirty="0">
                <a:latin typeface="Calibri"/>
                <a:ea typeface="Calibri"/>
                <a:cs typeface="Calibri"/>
              </a:rPr>
              <a:t>an array of housing construction types comprising traditional modulars, tiny homes, design/pre-fabricated modulars and design/build construction, with a considerable </a:t>
            </a:r>
            <a:r>
              <a:rPr lang="en-US">
                <a:latin typeface="Calibri"/>
                <a:ea typeface="Calibri"/>
                <a:cs typeface="Calibri"/>
              </a:rPr>
              <a:t>range of construction approaches, and varying quality and specifications. </a:t>
            </a:r>
          </a:p>
        </p:txBody>
      </p:sp>
      <p:sp>
        <p:nvSpPr>
          <p:cNvPr id="4" name="TextBox 3">
            <a:extLst>
              <a:ext uri="{FF2B5EF4-FFF2-40B4-BE49-F238E27FC236}">
                <a16:creationId xmlns:a16="http://schemas.microsoft.com/office/drawing/2014/main" id="{C330329B-8A72-F3DF-5699-03F94B515542}"/>
              </a:ext>
            </a:extLst>
          </p:cNvPr>
          <p:cNvSpPr txBox="1"/>
          <p:nvPr/>
        </p:nvSpPr>
        <p:spPr>
          <a:xfrm>
            <a:off x="502403" y="5857291"/>
            <a:ext cx="12370394" cy="2677656"/>
          </a:xfrm>
          <a:prstGeom prst="rect">
            <a:avLst/>
          </a:prstGeom>
          <a:noFill/>
        </p:spPr>
        <p:txBody>
          <a:bodyPr wrap="square" rtlCol="0">
            <a:spAutoFit/>
          </a:bodyPr>
          <a:lstStyle/>
          <a:p>
            <a:pPr marL="342900" lvl="2" indent="-342900">
              <a:buFont typeface="Arial" panose="020B0604020202020204" pitchFamily="34" charset="0"/>
              <a:buChar char="•"/>
            </a:pPr>
            <a:r>
              <a:rPr lang="en-US" sz="2400">
                <a:solidFill>
                  <a:schemeClr val="tx1"/>
                </a:solidFill>
                <a:latin typeface="+mn-lt"/>
              </a:rPr>
              <a:t>Important to compare the price and the unit specifications to ensure minimum needs of the Village and recognize the specification differences impacting price : </a:t>
            </a:r>
          </a:p>
          <a:p>
            <a:pPr marL="1171575" lvl="2" indent="-273050">
              <a:buFont typeface="Wingdings" panose="05000000000000000000" pitchFamily="2" charset="2"/>
              <a:buChar char="ü"/>
            </a:pPr>
            <a:r>
              <a:rPr lang="en-US" sz="2400">
                <a:solidFill>
                  <a:schemeClr val="tx1"/>
                </a:solidFill>
                <a:latin typeface="+mn-lt"/>
              </a:rPr>
              <a:t>type (no. of bedrooms) </a:t>
            </a:r>
          </a:p>
          <a:p>
            <a:pPr marL="1171575" lvl="2" indent="-273050">
              <a:buFont typeface="Wingdings" panose="05000000000000000000" pitchFamily="2" charset="2"/>
              <a:buChar char="ü"/>
            </a:pPr>
            <a:r>
              <a:rPr lang="en-US" sz="2400">
                <a:solidFill>
                  <a:schemeClr val="tx1"/>
                </a:solidFill>
                <a:latin typeface="+mn-lt"/>
              </a:rPr>
              <a:t>size (square foot) of the proposed units </a:t>
            </a:r>
          </a:p>
          <a:p>
            <a:pPr marL="1171575" lvl="2" indent="-273050">
              <a:buFont typeface="Wingdings" panose="05000000000000000000" pitchFamily="2" charset="2"/>
              <a:buChar char="ü"/>
            </a:pPr>
            <a:r>
              <a:rPr lang="en-US" sz="2400">
                <a:solidFill>
                  <a:schemeClr val="tx1"/>
                </a:solidFill>
                <a:latin typeface="+mn-lt"/>
              </a:rPr>
              <a:t>foundation type </a:t>
            </a:r>
          </a:p>
          <a:p>
            <a:pPr marL="1171575" lvl="2" indent="-273050">
              <a:buFont typeface="Wingdings" panose="05000000000000000000" pitchFamily="2" charset="2"/>
              <a:buChar char="ü"/>
            </a:pPr>
            <a:r>
              <a:rPr lang="en-US" sz="2400">
                <a:solidFill>
                  <a:schemeClr val="tx1"/>
                </a:solidFill>
                <a:latin typeface="+mn-lt"/>
              </a:rPr>
              <a:t>provision for a walkway and driveway; and </a:t>
            </a:r>
          </a:p>
          <a:p>
            <a:pPr marL="1171575" lvl="1" indent="-273050">
              <a:buFont typeface="Wingdings" panose="05000000000000000000" pitchFamily="2" charset="2"/>
              <a:buChar char="ü"/>
            </a:pPr>
            <a:r>
              <a:rPr lang="en-US" sz="2400">
                <a:solidFill>
                  <a:schemeClr val="tx1"/>
                </a:solidFill>
                <a:latin typeface="+mn-lt"/>
              </a:rPr>
              <a:t>quality of finishing.</a:t>
            </a:r>
            <a:endParaRPr lang="en-CA" sz="2400">
              <a:solidFill>
                <a:schemeClr val="tx1"/>
              </a:solidFill>
              <a:latin typeface="+mn-lt"/>
            </a:endParaRPr>
          </a:p>
        </p:txBody>
      </p:sp>
      <p:pic>
        <p:nvPicPr>
          <p:cNvPr id="6" name="Picture 5">
            <a:extLst>
              <a:ext uri="{FF2B5EF4-FFF2-40B4-BE49-F238E27FC236}">
                <a16:creationId xmlns:a16="http://schemas.microsoft.com/office/drawing/2014/main" id="{C1C4DD8C-3E1E-28FC-5157-56D15CFFFFAF}"/>
              </a:ext>
            </a:extLst>
          </p:cNvPr>
          <p:cNvPicPr>
            <a:picLocks noChangeAspect="1"/>
          </p:cNvPicPr>
          <p:nvPr/>
        </p:nvPicPr>
        <p:blipFill rotWithShape="1">
          <a:blip r:embed="rId2">
            <a:extLst>
              <a:ext uri="{28A0092B-C50C-407E-A947-70E740481C1C}">
                <a14:useLocalDpi xmlns:a14="http://schemas.microsoft.com/office/drawing/2010/main" val="0"/>
              </a:ext>
            </a:extLst>
          </a:blip>
          <a:srcRect l="5511"/>
          <a:stretch>
            <a:fillRect/>
          </a:stretch>
        </p:blipFill>
        <p:spPr bwMode="auto">
          <a:xfrm>
            <a:off x="2627078" y="4245106"/>
            <a:ext cx="1984561" cy="1217312"/>
          </a:xfrm>
          <a:prstGeom prst="rect">
            <a:avLst/>
          </a:prstGeom>
          <a:ln w="15875" cap="flat" cmpd="sng" algn="ctr">
            <a:solidFill>
              <a:sysClr val="windowText" lastClr="000000"/>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1CEA1737-1535-ED2B-F5FE-241BB98001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6778" y="4277168"/>
            <a:ext cx="1653540" cy="1199515"/>
          </a:xfrm>
          <a:prstGeom prst="rect">
            <a:avLst/>
          </a:prstGeom>
          <a:ln w="15875">
            <a:solidFill>
              <a:schemeClr val="tx1"/>
            </a:solidFill>
          </a:ln>
        </p:spPr>
      </p:pic>
      <p:pic>
        <p:nvPicPr>
          <p:cNvPr id="1026" name="Picture 2">
            <a:extLst>
              <a:ext uri="{FF2B5EF4-FFF2-40B4-BE49-F238E27FC236}">
                <a16:creationId xmlns:a16="http://schemas.microsoft.com/office/drawing/2014/main" id="{1D8F4F05-4635-CD9C-625F-C1CDFBEF794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1335"/>
          <a:stretch>
            <a:fillRect/>
          </a:stretch>
        </p:blipFill>
        <p:spPr bwMode="auto">
          <a:xfrm>
            <a:off x="6303989" y="4277168"/>
            <a:ext cx="2130391" cy="119951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99A453C4-F2CF-D08E-AA20-E570854F2B3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2791"/>
          <a:stretch>
            <a:fillRect/>
          </a:stretch>
        </p:blipFill>
        <p:spPr bwMode="auto">
          <a:xfrm>
            <a:off x="8425251" y="4245107"/>
            <a:ext cx="1574397" cy="1199516"/>
          </a:xfrm>
          <a:prstGeom prst="rect">
            <a:avLst/>
          </a:prstGeom>
          <a:ln w="15875">
            <a:solidFill>
              <a:schemeClr val="tx1"/>
            </a:solid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00B0216E-F2A6-36C5-2753-29A5E854DB57}"/>
              </a:ext>
            </a:extLst>
          </p:cNvPr>
          <p:cNvSpPr txBox="1"/>
          <p:nvPr/>
        </p:nvSpPr>
        <p:spPr>
          <a:xfrm>
            <a:off x="3110244" y="5481787"/>
            <a:ext cx="1018227" cy="369332"/>
          </a:xfrm>
          <a:prstGeom prst="rect">
            <a:avLst/>
          </a:prstGeom>
          <a:noFill/>
        </p:spPr>
        <p:txBody>
          <a:bodyPr wrap="none" rtlCol="0">
            <a:spAutoFit/>
          </a:bodyPr>
          <a:lstStyle/>
          <a:p>
            <a:r>
              <a:rPr lang="en-CA">
                <a:latin typeface="+mj-lt"/>
              </a:rPr>
              <a:t>Modular</a:t>
            </a:r>
          </a:p>
        </p:txBody>
      </p:sp>
      <p:sp>
        <p:nvSpPr>
          <p:cNvPr id="12" name="TextBox 11">
            <a:extLst>
              <a:ext uri="{FF2B5EF4-FFF2-40B4-BE49-F238E27FC236}">
                <a16:creationId xmlns:a16="http://schemas.microsoft.com/office/drawing/2014/main" id="{1B5D92E9-A930-BE6B-A5A2-CE3C97DF0538}"/>
              </a:ext>
            </a:extLst>
          </p:cNvPr>
          <p:cNvSpPr txBox="1"/>
          <p:nvPr/>
        </p:nvSpPr>
        <p:spPr>
          <a:xfrm>
            <a:off x="5077100" y="5468730"/>
            <a:ext cx="1194558" cy="369332"/>
          </a:xfrm>
          <a:prstGeom prst="rect">
            <a:avLst/>
          </a:prstGeom>
          <a:noFill/>
        </p:spPr>
        <p:txBody>
          <a:bodyPr wrap="none" rtlCol="0">
            <a:spAutoFit/>
          </a:bodyPr>
          <a:lstStyle/>
          <a:p>
            <a:r>
              <a:rPr lang="en-CA">
                <a:latin typeface="+mj-lt"/>
              </a:rPr>
              <a:t>Tiny Home</a:t>
            </a:r>
          </a:p>
        </p:txBody>
      </p:sp>
      <p:sp>
        <p:nvSpPr>
          <p:cNvPr id="13" name="TextBox 12">
            <a:extLst>
              <a:ext uri="{FF2B5EF4-FFF2-40B4-BE49-F238E27FC236}">
                <a16:creationId xmlns:a16="http://schemas.microsoft.com/office/drawing/2014/main" id="{2A3BF904-B93A-9F04-E6BB-15A52252C414}"/>
              </a:ext>
            </a:extLst>
          </p:cNvPr>
          <p:cNvSpPr txBox="1"/>
          <p:nvPr/>
        </p:nvSpPr>
        <p:spPr>
          <a:xfrm>
            <a:off x="6667667" y="5460921"/>
            <a:ext cx="1675459" cy="369332"/>
          </a:xfrm>
          <a:prstGeom prst="rect">
            <a:avLst/>
          </a:prstGeom>
          <a:noFill/>
        </p:spPr>
        <p:txBody>
          <a:bodyPr wrap="none" rtlCol="0">
            <a:spAutoFit/>
          </a:bodyPr>
          <a:lstStyle/>
          <a:p>
            <a:r>
              <a:rPr lang="en-CA">
                <a:latin typeface="+mj-lt"/>
              </a:rPr>
              <a:t>Design Modular</a:t>
            </a:r>
          </a:p>
        </p:txBody>
      </p:sp>
      <p:sp>
        <p:nvSpPr>
          <p:cNvPr id="14" name="TextBox 13">
            <a:extLst>
              <a:ext uri="{FF2B5EF4-FFF2-40B4-BE49-F238E27FC236}">
                <a16:creationId xmlns:a16="http://schemas.microsoft.com/office/drawing/2014/main" id="{12A419B6-E60F-9DD3-1571-3BE453E810C9}"/>
              </a:ext>
            </a:extLst>
          </p:cNvPr>
          <p:cNvSpPr txBox="1"/>
          <p:nvPr/>
        </p:nvSpPr>
        <p:spPr>
          <a:xfrm>
            <a:off x="8539203" y="5449425"/>
            <a:ext cx="1343638" cy="369332"/>
          </a:xfrm>
          <a:prstGeom prst="rect">
            <a:avLst/>
          </a:prstGeom>
          <a:noFill/>
        </p:spPr>
        <p:txBody>
          <a:bodyPr wrap="none" rtlCol="0">
            <a:spAutoFit/>
          </a:bodyPr>
          <a:lstStyle/>
          <a:p>
            <a:r>
              <a:rPr lang="en-CA">
                <a:latin typeface="+mj-lt"/>
              </a:rPr>
              <a:t>Design Build</a:t>
            </a:r>
          </a:p>
        </p:txBody>
      </p:sp>
      <p:sp>
        <p:nvSpPr>
          <p:cNvPr id="10" name="TextBox 9">
            <a:extLst>
              <a:ext uri="{FF2B5EF4-FFF2-40B4-BE49-F238E27FC236}">
                <a16:creationId xmlns:a16="http://schemas.microsoft.com/office/drawing/2014/main" id="{80F7754A-1788-D0FB-4805-E349499A2613}"/>
              </a:ext>
            </a:extLst>
          </p:cNvPr>
          <p:cNvSpPr txBox="1"/>
          <p:nvPr/>
        </p:nvSpPr>
        <p:spPr>
          <a:xfrm>
            <a:off x="7775064" y="6962091"/>
            <a:ext cx="4907926" cy="1569660"/>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b="1" dirty="0">
                <a:solidFill>
                  <a:srgbClr val="1275A7"/>
                </a:solidFill>
              </a:rPr>
              <a:t>NOTE THE PRICE AND SPEC </a:t>
            </a:r>
            <a:r>
              <a:rPr lang="en-US" sz="2400" b="1">
                <a:solidFill>
                  <a:srgbClr val="1275A7"/>
                </a:solidFill>
              </a:rPr>
              <a:t>EVALUATION WAS APPLIED TO THE OVERALL RFP CRITERIA IN CONSIDERATION OF PRICING</a:t>
            </a:r>
            <a:r>
              <a:rPr lang="en-US" dirty="0">
                <a:solidFill>
                  <a:srgbClr val="1275A7"/>
                </a:solidFill>
              </a:rPr>
              <a:t>.  </a:t>
            </a:r>
          </a:p>
        </p:txBody>
      </p:sp>
    </p:spTree>
    <p:extLst>
      <p:ext uri="{BB962C8B-B14F-4D97-AF65-F5344CB8AC3E}">
        <p14:creationId xmlns:p14="http://schemas.microsoft.com/office/powerpoint/2010/main" val="4025174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F365FD-9865-CF7B-19E6-8C6C315EC4F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2B11C76-A702-CAF7-CAC4-54E79AEF3424}"/>
              </a:ext>
            </a:extLst>
          </p:cNvPr>
          <p:cNvSpPr>
            <a:spLocks noGrp="1"/>
          </p:cNvSpPr>
          <p:nvPr>
            <p:ph type="body" sz="quarter" idx="10"/>
          </p:nvPr>
        </p:nvSpPr>
        <p:spPr>
          <a:xfrm>
            <a:off x="423531" y="254348"/>
            <a:ext cx="11342036" cy="430887"/>
          </a:xfrm>
        </p:spPr>
        <p:txBody>
          <a:bodyPr/>
          <a:lstStyle/>
          <a:p>
            <a:r>
              <a:rPr lang="en-CA" dirty="0"/>
              <a:t>ESSENTIAL HOUSING RFP</a:t>
            </a:r>
          </a:p>
        </p:txBody>
      </p:sp>
      <p:sp>
        <p:nvSpPr>
          <p:cNvPr id="3" name="Text Placeholder 2">
            <a:extLst>
              <a:ext uri="{FF2B5EF4-FFF2-40B4-BE49-F238E27FC236}">
                <a16:creationId xmlns:a16="http://schemas.microsoft.com/office/drawing/2014/main" id="{C63922D2-6329-F76D-8901-46F464A5A4C5}"/>
              </a:ext>
            </a:extLst>
          </p:cNvPr>
          <p:cNvSpPr>
            <a:spLocks noGrp="1"/>
          </p:cNvSpPr>
          <p:nvPr>
            <p:ph type="body" sz="quarter" idx="13"/>
          </p:nvPr>
        </p:nvSpPr>
        <p:spPr>
          <a:xfrm>
            <a:off x="315525" y="254348"/>
            <a:ext cx="11354848" cy="1190652"/>
          </a:xfrm>
        </p:spPr>
        <p:txBody>
          <a:bodyPr vert="horz" lIns="91440" tIns="45720" rIns="91440" bIns="45720" rtlCol="0" anchor="t">
            <a:normAutofit fontScale="85000" lnSpcReduction="10000"/>
          </a:bodyPr>
          <a:lstStyle/>
          <a:p>
            <a:r>
              <a:rPr lang="en-CA" sz="6000" dirty="0">
                <a:latin typeface="Myriad Pro Light"/>
                <a:cs typeface="Calibri"/>
              </a:rPr>
              <a:t>Evaluation Criteria Stage 2.B</a:t>
            </a:r>
            <a:endParaRPr lang="en-CA" sz="6000" dirty="0"/>
          </a:p>
        </p:txBody>
      </p:sp>
      <p:pic>
        <p:nvPicPr>
          <p:cNvPr id="7" name="Picture 6" descr="A screenshot of a document&#10;&#10;AI-generated content may be incorrect.">
            <a:extLst>
              <a:ext uri="{FF2B5EF4-FFF2-40B4-BE49-F238E27FC236}">
                <a16:creationId xmlns:a16="http://schemas.microsoft.com/office/drawing/2014/main" id="{D20A51D0-ECEF-4710-9395-ECD7AA563F62}"/>
              </a:ext>
            </a:extLst>
          </p:cNvPr>
          <p:cNvPicPr>
            <a:picLocks noChangeAspect="1"/>
          </p:cNvPicPr>
          <p:nvPr/>
        </p:nvPicPr>
        <p:blipFill>
          <a:blip r:embed="rId2"/>
          <a:srcRect l="7388" t="5620" r="12629" b="57429"/>
          <a:stretch>
            <a:fillRect/>
          </a:stretch>
        </p:blipFill>
        <p:spPr>
          <a:xfrm>
            <a:off x="315525" y="1564532"/>
            <a:ext cx="11244581" cy="7934720"/>
          </a:xfrm>
          <a:prstGeom prst="rect">
            <a:avLst/>
          </a:prstGeom>
        </p:spPr>
      </p:pic>
      <mc:AlternateContent xmlns:mc="http://schemas.openxmlformats.org/markup-compatibility/2006" xmlns:p14="http://schemas.microsoft.com/office/powerpoint/2010/main">
        <mc:Choice Requires="p14">
          <p:contentPart p14:bwMode="auto" r:id="rId3">
            <p14:nvContentPartPr>
              <p14:cNvPr id="12" name="Ink 11">
                <a:extLst>
                  <a:ext uri="{FF2B5EF4-FFF2-40B4-BE49-F238E27FC236}">
                    <a16:creationId xmlns:a16="http://schemas.microsoft.com/office/drawing/2014/main" id="{FAD3A4F0-FFB5-7265-EEB6-BD64988DD4CD}"/>
                  </a:ext>
                </a:extLst>
              </p14:cNvPr>
              <p14:cNvContentPartPr/>
              <p14:nvPr/>
            </p14:nvContentPartPr>
            <p14:xfrm>
              <a:off x="9687008" y="2139987"/>
              <a:ext cx="14266" cy="14266"/>
            </p14:xfrm>
          </p:contentPart>
        </mc:Choice>
        <mc:Fallback xmlns="">
          <p:pic>
            <p:nvPicPr>
              <p:cNvPr id="12" name="Ink 11">
                <a:extLst>
                  <a:ext uri="{FF2B5EF4-FFF2-40B4-BE49-F238E27FC236}">
                    <a16:creationId xmlns:a16="http://schemas.microsoft.com/office/drawing/2014/main" id="{FAD3A4F0-FFB5-7265-EEB6-BD64988DD4CD}"/>
                  </a:ext>
                </a:extLst>
              </p:cNvPr>
              <p:cNvPicPr/>
              <p:nvPr/>
            </p:nvPicPr>
            <p:blipFill>
              <a:blip r:embed="rId4"/>
              <a:stretch>
                <a:fillRect/>
              </a:stretch>
            </p:blipFill>
            <p:spPr>
              <a:xfrm>
                <a:off x="8973708" y="1426687"/>
                <a:ext cx="1426600" cy="1426600"/>
              </a:xfrm>
              <a:prstGeom prst="rect">
                <a:avLst/>
              </a:prstGeom>
            </p:spPr>
          </p:pic>
        </mc:Fallback>
      </mc:AlternateContent>
    </p:spTree>
    <p:extLst>
      <p:ext uri="{BB962C8B-B14F-4D97-AF65-F5344CB8AC3E}">
        <p14:creationId xmlns:p14="http://schemas.microsoft.com/office/powerpoint/2010/main" val="184347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6C6D8-6E01-9BC5-F27A-3A00A26AF08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97D9B53-C022-D11B-F2A6-D17AE5F94F33}"/>
              </a:ext>
            </a:extLst>
          </p:cNvPr>
          <p:cNvSpPr>
            <a:spLocks noGrp="1"/>
          </p:cNvSpPr>
          <p:nvPr>
            <p:ph type="body" sz="quarter" idx="10"/>
          </p:nvPr>
        </p:nvSpPr>
        <p:spPr>
          <a:xfrm>
            <a:off x="553181" y="282435"/>
            <a:ext cx="11342036" cy="430887"/>
          </a:xfrm>
        </p:spPr>
        <p:txBody>
          <a:bodyPr/>
          <a:lstStyle/>
          <a:p>
            <a:r>
              <a:rPr lang="en-CA" dirty="0"/>
              <a:t>ESSENTIAL HOUSING RFP</a:t>
            </a:r>
          </a:p>
        </p:txBody>
      </p:sp>
      <p:sp>
        <p:nvSpPr>
          <p:cNvPr id="3" name="Text Placeholder 2">
            <a:extLst>
              <a:ext uri="{FF2B5EF4-FFF2-40B4-BE49-F238E27FC236}">
                <a16:creationId xmlns:a16="http://schemas.microsoft.com/office/drawing/2014/main" id="{77C1AF13-3EB3-184B-9E73-56141D7FB170}"/>
              </a:ext>
            </a:extLst>
          </p:cNvPr>
          <p:cNvSpPr>
            <a:spLocks noGrp="1"/>
          </p:cNvSpPr>
          <p:nvPr>
            <p:ph type="body" sz="quarter" idx="13"/>
          </p:nvPr>
        </p:nvSpPr>
        <p:spPr>
          <a:xfrm>
            <a:off x="553181" y="444459"/>
            <a:ext cx="11354848" cy="1190652"/>
          </a:xfrm>
        </p:spPr>
        <p:txBody>
          <a:bodyPr vert="horz" lIns="91440" tIns="45720" rIns="91440" bIns="45720" rtlCol="0" anchor="t">
            <a:normAutofit fontScale="85000" lnSpcReduction="10000"/>
          </a:bodyPr>
          <a:lstStyle/>
          <a:p>
            <a:r>
              <a:rPr lang="en-CA" sz="6000" dirty="0">
                <a:latin typeface="Myriad Pro Light"/>
                <a:cs typeface="Calibri"/>
              </a:rPr>
              <a:t>Evaluation Criteria Stage 2.B</a:t>
            </a:r>
            <a:endParaRPr lang="en-CA" sz="6000" dirty="0"/>
          </a:p>
        </p:txBody>
      </p:sp>
      <p:pic>
        <p:nvPicPr>
          <p:cNvPr id="7" name="Picture 6" descr="A screenshot of a document&#10;&#10;AI-generated content may be incorrect.">
            <a:extLst>
              <a:ext uri="{FF2B5EF4-FFF2-40B4-BE49-F238E27FC236}">
                <a16:creationId xmlns:a16="http://schemas.microsoft.com/office/drawing/2014/main" id="{3C02FB1A-359F-56A1-00B9-BC005E5CDFBC}"/>
              </a:ext>
            </a:extLst>
          </p:cNvPr>
          <p:cNvPicPr>
            <a:picLocks noChangeAspect="1"/>
          </p:cNvPicPr>
          <p:nvPr/>
        </p:nvPicPr>
        <p:blipFill>
          <a:blip r:embed="rId2"/>
          <a:srcRect l="7388" t="41402" r="12629" b="48080"/>
          <a:stretch>
            <a:fillRect/>
          </a:stretch>
        </p:blipFill>
        <p:spPr>
          <a:xfrm>
            <a:off x="-5881" y="2606197"/>
            <a:ext cx="12214696" cy="2478694"/>
          </a:xfrm>
          <a:prstGeom prst="rect">
            <a:avLst/>
          </a:prstGeom>
        </p:spPr>
      </p:pic>
      <p:pic>
        <p:nvPicPr>
          <p:cNvPr id="5" name="Picture 4" descr="A screenshot of a document&#10;&#10;AI-generated content may be incorrect.">
            <a:extLst>
              <a:ext uri="{FF2B5EF4-FFF2-40B4-BE49-F238E27FC236}">
                <a16:creationId xmlns:a16="http://schemas.microsoft.com/office/drawing/2014/main" id="{DA20D4E6-F66F-6196-4D2F-4DF33562F2B1}"/>
              </a:ext>
            </a:extLst>
          </p:cNvPr>
          <p:cNvPicPr>
            <a:picLocks noChangeAspect="1"/>
          </p:cNvPicPr>
          <p:nvPr/>
        </p:nvPicPr>
        <p:blipFill>
          <a:blip r:embed="rId2"/>
          <a:srcRect l="7283" t="5617" r="12645" b="91087"/>
          <a:stretch>
            <a:fillRect/>
          </a:stretch>
        </p:blipFill>
        <p:spPr>
          <a:xfrm>
            <a:off x="-2506" y="1838505"/>
            <a:ext cx="12214170" cy="773490"/>
          </a:xfrm>
          <a:prstGeom prst="rect">
            <a:avLst/>
          </a:prstGeom>
        </p:spPr>
      </p:pic>
      <p:sp>
        <p:nvSpPr>
          <p:cNvPr id="9" name="TextBox 8">
            <a:extLst>
              <a:ext uri="{FF2B5EF4-FFF2-40B4-BE49-F238E27FC236}">
                <a16:creationId xmlns:a16="http://schemas.microsoft.com/office/drawing/2014/main" id="{FB409102-B17A-82D8-2A19-9991BC0AF0F7}"/>
              </a:ext>
            </a:extLst>
          </p:cNvPr>
          <p:cNvSpPr txBox="1"/>
          <p:nvPr/>
        </p:nvSpPr>
        <p:spPr>
          <a:xfrm>
            <a:off x="240237" y="4856563"/>
            <a:ext cx="11993549" cy="40626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l">
              <a:buFont typeface="Arial"/>
              <a:buChar char="•"/>
            </a:pPr>
            <a:r>
              <a:rPr lang="en-US" sz="2400" dirty="0">
                <a:latin typeface="Calibri"/>
                <a:ea typeface="Calibri"/>
                <a:cs typeface="Calibri"/>
              </a:rPr>
              <a:t>Note highest rated proponents differed slightly once the pricing was graded.</a:t>
            </a:r>
          </a:p>
          <a:p>
            <a:pPr marL="342900" indent="-342900" algn="l">
              <a:buFont typeface="Arial"/>
              <a:buChar char="•"/>
            </a:pPr>
            <a:endParaRPr lang="en-US" sz="2400" dirty="0">
              <a:latin typeface="Calibri"/>
              <a:ea typeface="Calibri"/>
              <a:cs typeface="Calibri"/>
            </a:endParaRPr>
          </a:p>
          <a:p>
            <a:pPr marL="342900" indent="-342900" algn="l">
              <a:buFont typeface="Arial"/>
              <a:buChar char="•"/>
            </a:pPr>
            <a:r>
              <a:rPr lang="en-US" sz="2400" dirty="0">
                <a:latin typeface="Calibri"/>
                <a:ea typeface="Calibri"/>
                <a:cs typeface="Calibri"/>
              </a:rPr>
              <a:t>Lane One and South Pier had slightly higher price/sf but both were considered better  value once construction specifications such as foundation type, driveways, and quality of finishes were compared and evaluated.  </a:t>
            </a:r>
            <a:endParaRPr lang="en-US" sz="2400" dirty="0"/>
          </a:p>
          <a:p>
            <a:pPr marL="342900" indent="-342900" algn="l">
              <a:buFont typeface="Arial"/>
              <a:buChar char="•"/>
            </a:pPr>
            <a:endParaRPr lang="en-US" sz="2400" dirty="0"/>
          </a:p>
          <a:p>
            <a:pPr marL="342900" indent="-342900" algn="l">
              <a:buFont typeface="Arial"/>
              <a:buChar char="•"/>
            </a:pPr>
            <a:r>
              <a:rPr lang="en-US" sz="2400" dirty="0">
                <a:latin typeface="Calibri"/>
                <a:ea typeface="Calibri"/>
                <a:cs typeface="Calibri"/>
              </a:rPr>
              <a:t>There was also consideration of whether the proposed dwellings  were </a:t>
            </a:r>
            <a:r>
              <a:rPr lang="en-US" sz="2400" dirty="0" err="1">
                <a:latin typeface="Calibri"/>
                <a:ea typeface="Calibri"/>
                <a:cs typeface="Calibri"/>
              </a:rPr>
              <a:t>a"fit</a:t>
            </a:r>
            <a:r>
              <a:rPr lang="en-US" sz="2400" dirty="0">
                <a:latin typeface="Calibri"/>
                <a:ea typeface="Calibri"/>
                <a:cs typeface="Calibri"/>
              </a:rPr>
              <a:t>" for the </a:t>
            </a:r>
            <a:r>
              <a:rPr lang="en-US" sz="2400" dirty="0" err="1">
                <a:latin typeface="Calibri"/>
                <a:ea typeface="Calibri"/>
                <a:cs typeface="Calibri"/>
              </a:rPr>
              <a:t>neighbourhood</a:t>
            </a:r>
            <a:r>
              <a:rPr lang="en-US" sz="2400" dirty="0">
                <a:latin typeface="Calibri"/>
                <a:ea typeface="Calibri"/>
                <a:cs typeface="Calibri"/>
              </a:rPr>
              <a:t>.  A large multi bedroom unit would fair better than a smaller </a:t>
            </a:r>
            <a:r>
              <a:rPr lang="en-US" sz="2400" dirty="0" err="1">
                <a:latin typeface="Calibri"/>
                <a:ea typeface="Calibri"/>
                <a:cs typeface="Calibri"/>
              </a:rPr>
              <a:t>unitas</a:t>
            </a:r>
            <a:r>
              <a:rPr lang="en-US" sz="2400" dirty="0">
                <a:latin typeface="Calibri"/>
                <a:ea typeface="Calibri"/>
                <a:cs typeface="Calibri"/>
              </a:rPr>
              <a:t> there are other factors impacted by the size of the dwelling including parking, landscaping as well as the total area and setbacks.</a:t>
            </a:r>
            <a:endParaRPr lang="en-US" sz="2400" dirty="0"/>
          </a:p>
          <a:p>
            <a:pPr algn="l"/>
            <a:endParaRPr lang="en-US" dirty="0"/>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A81F7EF7-0F8A-C622-3A4C-58E14E7419F3}"/>
                  </a:ext>
                </a:extLst>
              </p14:cNvPr>
              <p14:cNvContentPartPr/>
              <p14:nvPr/>
            </p14:nvContentPartPr>
            <p14:xfrm>
              <a:off x="8514433" y="3865050"/>
              <a:ext cx="945775" cy="672817"/>
            </p14:xfrm>
          </p:contentPart>
        </mc:Choice>
        <mc:Fallback xmlns="">
          <p:pic>
            <p:nvPicPr>
              <p:cNvPr id="4" name="Ink 3">
                <a:extLst>
                  <a:ext uri="{FF2B5EF4-FFF2-40B4-BE49-F238E27FC236}">
                    <a16:creationId xmlns:a16="http://schemas.microsoft.com/office/drawing/2014/main" id="{A81F7EF7-0F8A-C622-3A4C-58E14E7419F3}"/>
                  </a:ext>
                </a:extLst>
              </p:cNvPr>
              <p:cNvPicPr/>
              <p:nvPr/>
            </p:nvPicPr>
            <p:blipFill>
              <a:blip r:embed="rId4"/>
              <a:stretch>
                <a:fillRect/>
              </a:stretch>
            </p:blipFill>
            <p:spPr>
              <a:xfrm>
                <a:off x="8496799" y="3847060"/>
                <a:ext cx="981404" cy="708437"/>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9601F0CC-46AF-CC9D-8717-3DD547DBAF6B}"/>
                  </a:ext>
                </a:extLst>
              </p14:cNvPr>
              <p14:cNvContentPartPr/>
              <p14:nvPr/>
            </p14:nvContentPartPr>
            <p14:xfrm>
              <a:off x="10984033" y="3873919"/>
              <a:ext cx="973014" cy="450077"/>
            </p14:xfrm>
          </p:contentPart>
        </mc:Choice>
        <mc:Fallback xmlns="">
          <p:pic>
            <p:nvPicPr>
              <p:cNvPr id="8" name="Ink 7">
                <a:extLst>
                  <a:ext uri="{FF2B5EF4-FFF2-40B4-BE49-F238E27FC236}">
                    <a16:creationId xmlns:a16="http://schemas.microsoft.com/office/drawing/2014/main" id="{9601F0CC-46AF-CC9D-8717-3DD547DBAF6B}"/>
                  </a:ext>
                </a:extLst>
              </p:cNvPr>
              <p:cNvPicPr/>
              <p:nvPr/>
            </p:nvPicPr>
            <p:blipFill>
              <a:blip r:embed="rId6"/>
              <a:stretch>
                <a:fillRect/>
              </a:stretch>
            </p:blipFill>
            <p:spPr>
              <a:xfrm>
                <a:off x="10966401" y="3856290"/>
                <a:ext cx="1008638" cy="485695"/>
              </a:xfrm>
              <a:prstGeom prst="rect">
                <a:avLst/>
              </a:prstGeom>
            </p:spPr>
          </p:pic>
        </mc:Fallback>
      </mc:AlternateContent>
    </p:spTree>
    <p:extLst>
      <p:ext uri="{BB962C8B-B14F-4D97-AF65-F5344CB8AC3E}">
        <p14:creationId xmlns:p14="http://schemas.microsoft.com/office/powerpoint/2010/main" val="3545126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FA91DC-31B5-2DD9-59F7-EFEE9CF2F84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F53DDBE-45E6-FE79-C35A-59BE9EF63C2D}"/>
              </a:ext>
            </a:extLst>
          </p:cNvPr>
          <p:cNvSpPr>
            <a:spLocks noGrp="1"/>
          </p:cNvSpPr>
          <p:nvPr>
            <p:ph type="body" sz="quarter" idx="10"/>
          </p:nvPr>
        </p:nvSpPr>
        <p:spPr>
          <a:xfrm>
            <a:off x="632059" y="349114"/>
            <a:ext cx="11342036" cy="430887"/>
          </a:xfrm>
        </p:spPr>
        <p:txBody>
          <a:bodyPr vert="horz" lIns="91440" tIns="45720" rIns="91440" bIns="45720" rtlCol="0" anchor="t">
            <a:noAutofit/>
          </a:bodyPr>
          <a:lstStyle/>
          <a:p>
            <a:r>
              <a:rPr lang="en-CA" dirty="0">
                <a:latin typeface="Myriad Pro"/>
                <a:cs typeface="Calibri"/>
              </a:rPr>
              <a:t>500 FRASER STREET</a:t>
            </a:r>
            <a:endParaRPr lang="en-US" dirty="0"/>
          </a:p>
        </p:txBody>
      </p:sp>
      <p:sp>
        <p:nvSpPr>
          <p:cNvPr id="3" name="Text Placeholder 2">
            <a:extLst>
              <a:ext uri="{FF2B5EF4-FFF2-40B4-BE49-F238E27FC236}">
                <a16:creationId xmlns:a16="http://schemas.microsoft.com/office/drawing/2014/main" id="{F560C000-48FA-910F-C492-6548A9BB94FE}"/>
              </a:ext>
            </a:extLst>
          </p:cNvPr>
          <p:cNvSpPr>
            <a:spLocks noGrp="1"/>
          </p:cNvSpPr>
          <p:nvPr>
            <p:ph type="body" sz="quarter" idx="13"/>
          </p:nvPr>
        </p:nvSpPr>
        <p:spPr>
          <a:xfrm>
            <a:off x="647567" y="707290"/>
            <a:ext cx="11774356" cy="1990342"/>
          </a:xfrm>
        </p:spPr>
        <p:txBody>
          <a:bodyPr vert="horz" lIns="91440" tIns="45720" rIns="91440" bIns="45720" rtlCol="0" anchor="t">
            <a:normAutofit/>
          </a:bodyPr>
          <a:lstStyle/>
          <a:p>
            <a:pPr>
              <a:lnSpc>
                <a:spcPct val="100000"/>
              </a:lnSpc>
            </a:pPr>
            <a:r>
              <a:rPr lang="en-CA" sz="6000" dirty="0">
                <a:latin typeface="Myriad Pro Light"/>
                <a:cs typeface="Calibri"/>
              </a:rPr>
              <a:t>Proponent: South Pier </a:t>
            </a:r>
            <a:br>
              <a:rPr lang="en-CA" sz="6000" dirty="0">
                <a:latin typeface="Myriad Pro Light"/>
                <a:cs typeface="Calibri"/>
              </a:rPr>
            </a:br>
            <a:r>
              <a:rPr lang="en-CA" sz="6000" dirty="0">
                <a:latin typeface="Myriad Pro Light"/>
                <a:cs typeface="Calibri"/>
              </a:rPr>
              <a:t>Frameworks</a:t>
            </a:r>
            <a:endParaRPr lang="en-US" dirty="0"/>
          </a:p>
        </p:txBody>
      </p:sp>
      <p:pic>
        <p:nvPicPr>
          <p:cNvPr id="13" name="Picture 12">
            <a:extLst>
              <a:ext uri="{FF2B5EF4-FFF2-40B4-BE49-F238E27FC236}">
                <a16:creationId xmlns:a16="http://schemas.microsoft.com/office/drawing/2014/main" id="{863B1E5B-6E53-621F-89F3-60ADFF11536F}"/>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837029" y="2864454"/>
            <a:ext cx="5584894" cy="4654078"/>
          </a:xfrm>
          <a:prstGeom prst="rect">
            <a:avLst/>
          </a:prstGeom>
        </p:spPr>
      </p:pic>
      <p:pic>
        <p:nvPicPr>
          <p:cNvPr id="5" name="Picture 4" descr="A side and side view of a building&#10;&#10;AI-generated content may be incorrect.">
            <a:extLst>
              <a:ext uri="{FF2B5EF4-FFF2-40B4-BE49-F238E27FC236}">
                <a16:creationId xmlns:a16="http://schemas.microsoft.com/office/drawing/2014/main" id="{499CBC52-B26E-29F1-9C44-EDDB665E505D}"/>
              </a:ext>
            </a:extLst>
          </p:cNvPr>
          <p:cNvPicPr>
            <a:picLocks noChangeAspect="1"/>
          </p:cNvPicPr>
          <p:nvPr/>
        </p:nvPicPr>
        <p:blipFill>
          <a:blip r:embed="rId3"/>
          <a:srcRect l="43371" t="1793" b="96"/>
          <a:stretch>
            <a:fillRect/>
          </a:stretch>
        </p:blipFill>
        <p:spPr>
          <a:xfrm>
            <a:off x="2020326" y="2697632"/>
            <a:ext cx="4282751" cy="3205367"/>
          </a:xfrm>
          <a:prstGeom prst="rect">
            <a:avLst/>
          </a:prstGeom>
        </p:spPr>
      </p:pic>
      <p:pic>
        <p:nvPicPr>
          <p:cNvPr id="6" name="Picture 5" descr="A side and side view of a building&#10;&#10;AI-generated content may be incorrect.">
            <a:extLst>
              <a:ext uri="{FF2B5EF4-FFF2-40B4-BE49-F238E27FC236}">
                <a16:creationId xmlns:a16="http://schemas.microsoft.com/office/drawing/2014/main" id="{3EB16F97-AD8F-AFF2-F4A7-B25826BFB3A5}"/>
              </a:ext>
            </a:extLst>
          </p:cNvPr>
          <p:cNvPicPr>
            <a:picLocks noChangeAspect="1"/>
          </p:cNvPicPr>
          <p:nvPr/>
        </p:nvPicPr>
        <p:blipFill>
          <a:blip r:embed="rId3"/>
          <a:srcRect r="61364"/>
          <a:stretch>
            <a:fillRect/>
          </a:stretch>
        </p:blipFill>
        <p:spPr>
          <a:xfrm>
            <a:off x="3817915" y="5321421"/>
            <a:ext cx="2922013" cy="3267075"/>
          </a:xfrm>
          <a:prstGeom prst="rect">
            <a:avLst/>
          </a:prstGeom>
        </p:spPr>
      </p:pic>
      <p:sp>
        <p:nvSpPr>
          <p:cNvPr id="12" name="TextBox 11">
            <a:extLst>
              <a:ext uri="{FF2B5EF4-FFF2-40B4-BE49-F238E27FC236}">
                <a16:creationId xmlns:a16="http://schemas.microsoft.com/office/drawing/2014/main" id="{01FA08C7-8C91-80AE-3C78-CE96B59A30A7}"/>
              </a:ext>
            </a:extLst>
          </p:cNvPr>
          <p:cNvSpPr txBox="1"/>
          <p:nvPr/>
        </p:nvSpPr>
        <p:spPr>
          <a:xfrm>
            <a:off x="784662" y="6362895"/>
            <a:ext cx="2927291"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b="1">
                <a:latin typeface="Calibri"/>
                <a:ea typeface="Calibri"/>
                <a:cs typeface="Calibri"/>
              </a:rPr>
              <a:t>Three Bedroom </a:t>
            </a:r>
            <a:endParaRPr lang="en-US"/>
          </a:p>
          <a:p>
            <a:pPr algn="l"/>
            <a:r>
              <a:rPr lang="en-US" sz="2800" b="1">
                <a:solidFill>
                  <a:srgbClr val="000000"/>
                </a:solidFill>
                <a:latin typeface="Calibri"/>
                <a:ea typeface="Calibri"/>
                <a:cs typeface="Calibri"/>
              </a:rPr>
              <a:t>940 sf</a:t>
            </a:r>
          </a:p>
          <a:p>
            <a:pPr algn="l"/>
            <a:r>
              <a:rPr lang="en-US" sz="2800" b="1" dirty="0">
                <a:solidFill>
                  <a:srgbClr val="000000"/>
                </a:solidFill>
                <a:latin typeface="Calibri"/>
                <a:ea typeface="Calibri"/>
                <a:cs typeface="Calibri"/>
              </a:rPr>
              <a:t>2 </a:t>
            </a:r>
            <a:r>
              <a:rPr lang="en-US" sz="2800" b="1" dirty="0" err="1">
                <a:solidFill>
                  <a:srgbClr val="000000"/>
                </a:solidFill>
                <a:latin typeface="Calibri"/>
                <a:ea typeface="Calibri"/>
                <a:cs typeface="Calibri"/>
              </a:rPr>
              <a:t>storeys</a:t>
            </a:r>
            <a:endParaRPr lang="en-US" sz="2800" b="1" dirty="0">
              <a:latin typeface="Calibri"/>
              <a:ea typeface="Calibri"/>
              <a:cs typeface="Calibri"/>
            </a:endParaRPr>
          </a:p>
        </p:txBody>
      </p:sp>
    </p:spTree>
    <p:extLst>
      <p:ext uri="{BB962C8B-B14F-4D97-AF65-F5344CB8AC3E}">
        <p14:creationId xmlns:p14="http://schemas.microsoft.com/office/powerpoint/2010/main" val="22145918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be6e56a-2239-4e4d-83df-29fed5910228" xsi:nil="true"/>
    <lcf76f155ced4ddcb4097134ff3c332f xmlns="37b907a9-27f9-407a-969e-ee32916a5035">
      <Terms xmlns="http://schemas.microsoft.com/office/infopath/2007/PartnerControls"/>
    </lcf76f155ced4ddcb4097134ff3c332f>
    <Relatesto_x003a_ xmlns="37b907a9-27f9-407a-969e-ee32916a5035" xsi:nil="true"/>
    <RetentionLabel xmlns="37b907a9-27f9-407a-969e-ee32916a503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1A97E1D94CA944C8AF58AAEBF0103E1" ma:contentTypeVersion="21" ma:contentTypeDescription="Create a new document." ma:contentTypeScope="" ma:versionID="af093c98cf2062daee23a7677710b507">
  <xsd:schema xmlns:xsd="http://www.w3.org/2001/XMLSchema" xmlns:xs="http://www.w3.org/2001/XMLSchema" xmlns:p="http://schemas.microsoft.com/office/2006/metadata/properties" xmlns:ns2="37b907a9-27f9-407a-969e-ee32916a5035" xmlns:ns3="0be6e56a-2239-4e4d-83df-29fed5910228" targetNamespace="http://schemas.microsoft.com/office/2006/metadata/properties" ma:root="true" ma:fieldsID="e62070955faf35a4de211c5dbe1a1009" ns2:_="" ns3:_="">
    <xsd:import namespace="37b907a9-27f9-407a-969e-ee32916a5035"/>
    <xsd:import namespace="0be6e56a-2239-4e4d-83df-29fed5910228"/>
    <xsd:element name="properties">
      <xsd:complexType>
        <xsd:sequence>
          <xsd:element name="documentManagement">
            <xsd:complexType>
              <xsd:all>
                <xsd:element ref="ns2:Relatesto_x003a_" minOccurs="0"/>
                <xsd:element ref="ns2:RetentionLabel" minOccurs="0"/>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ObjectDetectorVersions" minOccurs="0"/>
                <xsd:element ref="ns2:MediaServiceSearchPropertie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b907a9-27f9-407a-969e-ee32916a5035" elementFormDefault="qualified">
    <xsd:import namespace="http://schemas.microsoft.com/office/2006/documentManagement/types"/>
    <xsd:import namespace="http://schemas.microsoft.com/office/infopath/2007/PartnerControls"/>
    <xsd:element name="Relatesto_x003a_" ma:index="8" nillable="true" ma:displayName="Overview" ma:description="Folder Level: Retention Schedule Scope Notes to help you classify records.&#10;&#10;Document Level: Provides a Quick Description of the document." ma:format="Dropdown" ma:internalName="Relatesto_x003a_">
      <xsd:simpleType>
        <xsd:restriction base="dms:Note">
          <xsd:maxLength value="255"/>
        </xsd:restriction>
      </xsd:simpleType>
    </xsd:element>
    <xsd:element name="RetentionLabel" ma:index="9" nillable="true" ma:displayName="Retention Label" ma:format="Dropdown" ma:internalName="RetentionLabel">
      <xsd:simpleType>
        <xsd:restriction base="dms:Text">
          <xsd:maxLength value="255"/>
        </xsd:restrictio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3b19ffe-2de2-42be-a4f3-0d954b954eb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LengthInSeconds" ma:index="26" nillable="true" ma:displayName="MediaLengthInSeconds" ma:hidden="true" ma:internalName="MediaLengthInSeconds" ma:readOnly="true">
      <xsd:simpleType>
        <xsd:restriction base="dms:Unknown"/>
      </xsd:simpleType>
    </xsd:element>
    <xsd:element name="MediaServiceLocation" ma:index="27"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be6e56a-2239-4e4d-83df-29fed591022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be2ed90-80af-4aad-8ab1-fb0fde342da9}" ma:internalName="TaxCatchAll" ma:showField="CatchAllData" ma:web="0be6e56a-2239-4e4d-83df-29fed591022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65B61CD-24B6-4A2D-AAC5-8DD4EE2D7FE3}">
  <ds:schemaRefs>
    <ds:schemaRef ds:uri="0be6e56a-2239-4e4d-83df-29fed5910228"/>
    <ds:schemaRef ds:uri="37b907a9-27f9-407a-969e-ee32916a5035"/>
    <ds:schemaRef ds:uri="93a05cd9-117b-494a-8038-1c6f84ab15e5"/>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31D34242-C3A1-4ECF-860D-8F95D084ABAF}">
  <ds:schemaRefs>
    <ds:schemaRef ds:uri="0be6e56a-2239-4e4d-83df-29fed5910228"/>
    <ds:schemaRef ds:uri="37b907a9-27f9-407a-969e-ee32916a503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997F296-51D8-4A86-A45E-ADC72291531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1079</Words>
  <Application>Microsoft Office PowerPoint</Application>
  <PresentationFormat>Custom</PresentationFormat>
  <Paragraphs>109</Paragraphs>
  <Slides>13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Aptos</vt:lpstr>
      <vt:lpstr>Arial</vt:lpstr>
      <vt:lpstr>Calibri</vt:lpstr>
      <vt:lpstr>Myriad Pro</vt:lpstr>
      <vt:lpstr>Myriad Pro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Storoshenko</dc:creator>
  <cp:lastModifiedBy>Melissa Darou</cp:lastModifiedBy>
  <cp:revision>349</cp:revision>
  <dcterms:created xsi:type="dcterms:W3CDTF">2023-08-23T13:08:43Z</dcterms:created>
  <dcterms:modified xsi:type="dcterms:W3CDTF">2026-03-26T00:35:54Z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2023-08-23T00:00:00Z</vt:filetime>
  </property>
  <property fmtid="{D5CDD505-2E9C-101B-9397-08002B2CF9AE}" pid="3" name="Creator">
    <vt:lpwstr>Adobe InDesign 18.5 (Macintosh)</vt:lpwstr>
  </property>
  <property fmtid="{D5CDD505-2E9C-101B-9397-08002B2CF9AE}" pid="4" name="LastSaved">
    <vt:filetime>2023-08-23T00:00:00Z</vt:filetime>
  </property>
  <property fmtid="{D5CDD505-2E9C-101B-9397-08002B2CF9AE}" pid="5" name="Producer">
    <vt:lpwstr>Adobe PDF Library 17.0</vt:lpwstr>
  </property>
  <property fmtid="{D5CDD505-2E9C-101B-9397-08002B2CF9AE}" pid="6" name="ContentTypeId">
    <vt:lpwstr>0x01010041A97E1D94CA944C8AF58AAEBF0103E1</vt:lpwstr>
  </property>
  <property fmtid="{D5CDD505-2E9C-101B-9397-08002B2CF9AE}" pid="7" name="MediaServiceImageTags">
    <vt:lpwstr/>
  </property>
</Properties>
</file>